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handoutMasterIdLst>
    <p:handoutMasterId r:id="rId22"/>
  </p:handoutMasterIdLst>
  <p:sldIdLst>
    <p:sldId id="264" r:id="rId2"/>
    <p:sldId id="257" r:id="rId3"/>
    <p:sldId id="273" r:id="rId4"/>
    <p:sldId id="259" r:id="rId5"/>
    <p:sldId id="258" r:id="rId6"/>
    <p:sldId id="267" r:id="rId7"/>
    <p:sldId id="271" r:id="rId8"/>
    <p:sldId id="274" r:id="rId9"/>
    <p:sldId id="275" r:id="rId10"/>
    <p:sldId id="276" r:id="rId11"/>
    <p:sldId id="279" r:id="rId12"/>
    <p:sldId id="272" r:id="rId13"/>
    <p:sldId id="277" r:id="rId14"/>
    <p:sldId id="278" r:id="rId15"/>
    <p:sldId id="261" r:id="rId16"/>
    <p:sldId id="269" r:id="rId17"/>
    <p:sldId id="268" r:id="rId18"/>
    <p:sldId id="262" r:id="rId19"/>
    <p:sldId id="263" r:id="rId20"/>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03" autoAdjust="0"/>
    <p:restoredTop sz="94660"/>
  </p:normalViewPr>
  <p:slideViewPr>
    <p:cSldViewPr>
      <p:cViewPr varScale="1">
        <p:scale>
          <a:sx n="74" d="100"/>
          <a:sy n="74" d="100"/>
        </p:scale>
        <p:origin x="414"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457700" cy="91722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826621" y="0"/>
            <a:ext cx="4457700" cy="917223"/>
          </a:xfrm>
          <a:prstGeom prst="rect">
            <a:avLst/>
          </a:prstGeom>
        </p:spPr>
        <p:txBody>
          <a:bodyPr vert="horz" lIns="91440" tIns="45720" rIns="91440" bIns="45720" rtlCol="0"/>
          <a:lstStyle>
            <a:lvl1pPr algn="r">
              <a:defRPr sz="1200"/>
            </a:lvl1pPr>
          </a:lstStyle>
          <a:p>
            <a:fld id="{0B49E3AA-C0BC-4702-BE5B-DED1BFFFEBBC}" type="datetimeFigureOut">
              <a:rPr lang="en-US" smtClean="0"/>
              <a:t>12/4/2023</a:t>
            </a:fld>
            <a:endParaRPr lang="en-US"/>
          </a:p>
        </p:txBody>
      </p:sp>
      <p:sp>
        <p:nvSpPr>
          <p:cNvPr id="4" name="Footer Placeholder 3"/>
          <p:cNvSpPr>
            <a:spLocks noGrp="1"/>
          </p:cNvSpPr>
          <p:nvPr>
            <p:ph type="ftr" sz="quarter" idx="2"/>
          </p:nvPr>
        </p:nvSpPr>
        <p:spPr>
          <a:xfrm>
            <a:off x="0" y="17370780"/>
            <a:ext cx="4457700" cy="91722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826621" y="17370780"/>
            <a:ext cx="4457700" cy="917221"/>
          </a:xfrm>
          <a:prstGeom prst="rect">
            <a:avLst/>
          </a:prstGeom>
        </p:spPr>
        <p:txBody>
          <a:bodyPr vert="horz" lIns="91440" tIns="45720" rIns="91440" bIns="45720" rtlCol="0" anchor="b"/>
          <a:lstStyle>
            <a:lvl1pPr algn="r">
              <a:defRPr sz="1200"/>
            </a:lvl1pPr>
          </a:lstStyle>
          <a:p>
            <a:fld id="{72C4F836-7D99-4571-BB02-1F7CE99904DA}" type="slidenum">
              <a:rPr lang="en-US" smtClean="0"/>
              <a:t>‹#›</a:t>
            </a:fld>
            <a:endParaRPr lang="en-US"/>
          </a:p>
        </p:txBody>
      </p:sp>
    </p:spTree>
    <p:extLst>
      <p:ext uri="{BB962C8B-B14F-4D97-AF65-F5344CB8AC3E}">
        <p14:creationId xmlns:p14="http://schemas.microsoft.com/office/powerpoint/2010/main" val="25248381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457700" cy="91722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826621" y="0"/>
            <a:ext cx="4457700" cy="917223"/>
          </a:xfrm>
          <a:prstGeom prst="rect">
            <a:avLst/>
          </a:prstGeom>
        </p:spPr>
        <p:txBody>
          <a:bodyPr vert="horz" lIns="91440" tIns="45720" rIns="91440" bIns="45720" rtlCol="0"/>
          <a:lstStyle>
            <a:lvl1pPr algn="r">
              <a:defRPr sz="1200"/>
            </a:lvl1pPr>
          </a:lstStyle>
          <a:p>
            <a:fld id="{2897190A-83CE-4DFA-B164-951BC47B3EAC}" type="datetimeFigureOut">
              <a:rPr lang="en-GB" smtClean="0"/>
              <a:t>04/12/2023</a:t>
            </a:fld>
            <a:endParaRPr lang="en-GB"/>
          </a:p>
        </p:txBody>
      </p:sp>
      <p:sp>
        <p:nvSpPr>
          <p:cNvPr id="4" name="Slide Image Placeholder 3"/>
          <p:cNvSpPr>
            <a:spLocks noGrp="1" noRot="1" noChangeAspect="1"/>
          </p:cNvSpPr>
          <p:nvPr>
            <p:ph type="sldImg" idx="2"/>
          </p:nvPr>
        </p:nvSpPr>
        <p:spPr>
          <a:xfrm>
            <a:off x="-341313" y="2286000"/>
            <a:ext cx="10971213" cy="61722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1028700" y="8802512"/>
            <a:ext cx="8229600" cy="719948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7370780"/>
            <a:ext cx="4457700" cy="91722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826621" y="17370780"/>
            <a:ext cx="4457700" cy="917221"/>
          </a:xfrm>
          <a:prstGeom prst="rect">
            <a:avLst/>
          </a:prstGeom>
        </p:spPr>
        <p:txBody>
          <a:bodyPr vert="horz" lIns="91440" tIns="45720" rIns="91440" bIns="45720" rtlCol="0" anchor="b"/>
          <a:lstStyle>
            <a:lvl1pPr algn="r">
              <a:defRPr sz="1200"/>
            </a:lvl1pPr>
          </a:lstStyle>
          <a:p>
            <a:fld id="{476074D6-8794-42C4-9E06-E01036BB1343}" type="slidenum">
              <a:rPr lang="en-GB" smtClean="0"/>
              <a:t>‹#›</a:t>
            </a:fld>
            <a:endParaRPr lang="en-GB"/>
          </a:p>
        </p:txBody>
      </p:sp>
    </p:spTree>
    <p:extLst>
      <p:ext uri="{BB962C8B-B14F-4D97-AF65-F5344CB8AC3E}">
        <p14:creationId xmlns:p14="http://schemas.microsoft.com/office/powerpoint/2010/main" val="769818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76074D6-8794-42C4-9E06-E01036BB1343}" type="slidenum">
              <a:rPr lang="en-GB" smtClean="0"/>
              <a:t>7</a:t>
            </a:fld>
            <a:endParaRPr lang="en-GB"/>
          </a:p>
        </p:txBody>
      </p:sp>
    </p:spTree>
    <p:extLst>
      <p:ext uri="{BB962C8B-B14F-4D97-AF65-F5344CB8AC3E}">
        <p14:creationId xmlns:p14="http://schemas.microsoft.com/office/powerpoint/2010/main" val="1026266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76074D6-8794-42C4-9E06-E01036BB1343}" type="slidenum">
              <a:rPr lang="en-GB" smtClean="0"/>
              <a:t>18</a:t>
            </a:fld>
            <a:endParaRPr lang="en-GB"/>
          </a:p>
        </p:txBody>
      </p:sp>
    </p:spTree>
    <p:extLst>
      <p:ext uri="{BB962C8B-B14F-4D97-AF65-F5344CB8AC3E}">
        <p14:creationId xmlns:p14="http://schemas.microsoft.com/office/powerpoint/2010/main" val="299350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371600" y="3188970"/>
            <a:ext cx="15544800" cy="216027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2743200" y="5760720"/>
            <a:ext cx="12801600" cy="257175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02885501-54FA-40BC-B40C-FA91EF31F235}" type="datetime1">
              <a:rPr lang="en-US" smtClean="0"/>
              <a:t>12/4/2023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900" b="0" i="0">
                <a:solidFill>
                  <a:schemeClr val="bg1"/>
                </a:solidFill>
                <a:latin typeface="SimSun"/>
                <a:cs typeface="SimSun"/>
              </a:defRPr>
            </a:lvl1pPr>
          </a:lstStyle>
          <a:p>
            <a:endParaRPr/>
          </a:p>
        </p:txBody>
      </p:sp>
      <p:sp>
        <p:nvSpPr>
          <p:cNvPr id="3" name="Holder 3"/>
          <p:cNvSpPr>
            <a:spLocks noGrp="1"/>
          </p:cNvSpPr>
          <p:nvPr>
            <p:ph type="body" idx="1"/>
          </p:nvPr>
        </p:nvSpPr>
        <p:spPr/>
        <p:txBody>
          <a:bodyPr lIns="0" tIns="0" rIns="0" bIns="0"/>
          <a:lstStyle>
            <a:lvl1pPr>
              <a:defRPr sz="3500" b="0" i="0">
                <a:solidFill>
                  <a:schemeClr val="bg1"/>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96CF6E13-E04A-46BB-890E-FFE8329BABF5}" type="datetime1">
              <a:rPr lang="en-US" smtClean="0"/>
              <a:t>12/4/2023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900" b="0" i="0">
                <a:solidFill>
                  <a:schemeClr val="bg1"/>
                </a:solidFill>
                <a:latin typeface="SimSun"/>
                <a:cs typeface="SimSun"/>
              </a:defRPr>
            </a:lvl1pPr>
          </a:lstStyle>
          <a:p>
            <a:endParaRPr/>
          </a:p>
        </p:txBody>
      </p:sp>
      <p:sp>
        <p:nvSpPr>
          <p:cNvPr id="3" name="Holder 3"/>
          <p:cNvSpPr>
            <a:spLocks noGrp="1"/>
          </p:cNvSpPr>
          <p:nvPr>
            <p:ph sz="half" idx="2"/>
          </p:nvPr>
        </p:nvSpPr>
        <p:spPr>
          <a:xfrm>
            <a:off x="914400" y="2366010"/>
            <a:ext cx="7955280" cy="678942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9418320" y="2366010"/>
            <a:ext cx="7955280" cy="678942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95C9C138-1091-4BAE-B1AF-C7CB75B5B386}" type="datetime1">
              <a:rPr lang="en-US" smtClean="0"/>
              <a:t>12/4/2023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900" b="0" i="0">
                <a:solidFill>
                  <a:schemeClr val="bg1"/>
                </a:solidFill>
                <a:latin typeface="SimSun"/>
                <a:cs typeface="SimSu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0853BB2B-7A5F-4585-B54F-9BBEAE6D80F7}" type="datetime1">
              <a:rPr lang="en-US" smtClean="0"/>
              <a:t>12/4/2023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8288000" cy="10287000"/>
          </a:xfrm>
          <a:custGeom>
            <a:avLst/>
            <a:gdLst/>
            <a:ahLst/>
            <a:cxnLst/>
            <a:rect l="l" t="t" r="r" b="b"/>
            <a:pathLst>
              <a:path w="18288000" h="10287000">
                <a:moveTo>
                  <a:pt x="0" y="0"/>
                </a:moveTo>
                <a:lnTo>
                  <a:pt x="18287999" y="0"/>
                </a:lnTo>
                <a:lnTo>
                  <a:pt x="18287999" y="10286999"/>
                </a:lnTo>
                <a:lnTo>
                  <a:pt x="0" y="10286999"/>
                </a:lnTo>
                <a:lnTo>
                  <a:pt x="0" y="0"/>
                </a:lnTo>
                <a:close/>
              </a:path>
            </a:pathLst>
          </a:custGeom>
          <a:solidFill>
            <a:srgbClr val="282937"/>
          </a:solidFill>
        </p:spPr>
        <p:txBody>
          <a:bodyPr wrap="square" lIns="0" tIns="0" rIns="0" bIns="0" rtlCol="0"/>
          <a:lstStyle/>
          <a:p>
            <a:endParaRPr/>
          </a:p>
        </p:txBody>
      </p:sp>
      <p:sp>
        <p:nvSpPr>
          <p:cNvPr id="17" name="bg object 17"/>
          <p:cNvSpPr/>
          <p:nvPr/>
        </p:nvSpPr>
        <p:spPr>
          <a:xfrm>
            <a:off x="15855001" y="5907499"/>
            <a:ext cx="2433320" cy="3476625"/>
          </a:xfrm>
          <a:custGeom>
            <a:avLst/>
            <a:gdLst/>
            <a:ahLst/>
            <a:cxnLst/>
            <a:rect l="l" t="t" r="r" b="b"/>
            <a:pathLst>
              <a:path w="2433319" h="3476625">
                <a:moveTo>
                  <a:pt x="1738312" y="3476624"/>
                </a:moveTo>
                <a:lnTo>
                  <a:pt x="0" y="1738312"/>
                </a:lnTo>
                <a:lnTo>
                  <a:pt x="1738312" y="0"/>
                </a:lnTo>
                <a:lnTo>
                  <a:pt x="2432998" y="694685"/>
                </a:lnTo>
                <a:lnTo>
                  <a:pt x="2432998" y="2781939"/>
                </a:lnTo>
                <a:lnTo>
                  <a:pt x="1738312" y="3476624"/>
                </a:lnTo>
                <a:close/>
              </a:path>
            </a:pathLst>
          </a:custGeom>
          <a:solidFill>
            <a:srgbClr val="484B67"/>
          </a:solidFill>
        </p:spPr>
        <p:txBody>
          <a:bodyPr wrap="square" lIns="0" tIns="0" rIns="0" bIns="0" rtlCol="0"/>
          <a:lstStyle/>
          <a:p>
            <a:endParaRPr/>
          </a:p>
        </p:txBody>
      </p:sp>
      <p:sp>
        <p:nvSpPr>
          <p:cNvPr id="18" name="bg object 18"/>
          <p:cNvSpPr/>
          <p:nvPr/>
        </p:nvSpPr>
        <p:spPr>
          <a:xfrm>
            <a:off x="8716815" y="8595250"/>
            <a:ext cx="2892425" cy="1692275"/>
          </a:xfrm>
          <a:custGeom>
            <a:avLst/>
            <a:gdLst/>
            <a:ahLst/>
            <a:cxnLst/>
            <a:rect l="l" t="t" r="r" b="b"/>
            <a:pathLst>
              <a:path w="2892425" h="1692275">
                <a:moveTo>
                  <a:pt x="2401122" y="1691748"/>
                </a:moveTo>
                <a:lnTo>
                  <a:pt x="0" y="1691748"/>
                </a:lnTo>
                <a:lnTo>
                  <a:pt x="1691748" y="0"/>
                </a:lnTo>
                <a:lnTo>
                  <a:pt x="2892309" y="1200560"/>
                </a:lnTo>
                <a:lnTo>
                  <a:pt x="2401122" y="1691748"/>
                </a:lnTo>
                <a:close/>
              </a:path>
            </a:pathLst>
          </a:custGeom>
          <a:solidFill>
            <a:srgbClr val="484B67"/>
          </a:solidFill>
        </p:spPr>
        <p:txBody>
          <a:bodyPr wrap="square" lIns="0" tIns="0" rIns="0" bIns="0" rtlCol="0"/>
          <a:lstStyle/>
          <a:p>
            <a:endParaRPr/>
          </a:p>
        </p:txBody>
      </p:sp>
      <p:sp>
        <p:nvSpPr>
          <p:cNvPr id="19" name="bg object 19"/>
          <p:cNvSpPr/>
          <p:nvPr/>
        </p:nvSpPr>
        <p:spPr>
          <a:xfrm>
            <a:off x="8132499" y="8057499"/>
            <a:ext cx="2371725" cy="2230120"/>
          </a:xfrm>
          <a:custGeom>
            <a:avLst/>
            <a:gdLst/>
            <a:ahLst/>
            <a:cxnLst/>
            <a:rect l="l" t="t" r="r" b="b"/>
            <a:pathLst>
              <a:path w="2371725" h="2230120">
                <a:moveTo>
                  <a:pt x="774403" y="2229499"/>
                </a:moveTo>
                <a:lnTo>
                  <a:pt x="490625" y="2229499"/>
                </a:lnTo>
                <a:lnTo>
                  <a:pt x="0" y="1740812"/>
                </a:lnTo>
                <a:lnTo>
                  <a:pt x="1738312" y="0"/>
                </a:lnTo>
                <a:lnTo>
                  <a:pt x="2371108" y="632795"/>
                </a:lnTo>
                <a:lnTo>
                  <a:pt x="774403" y="2229499"/>
                </a:lnTo>
                <a:close/>
              </a:path>
            </a:pathLst>
          </a:custGeom>
          <a:solidFill>
            <a:srgbClr val="6FB0D9"/>
          </a:solidFill>
        </p:spPr>
        <p:txBody>
          <a:bodyPr wrap="square" lIns="0" tIns="0" rIns="0" bIns="0" rtlCol="0"/>
          <a:lstStyle/>
          <a:p>
            <a:endParaRPr/>
          </a:p>
        </p:txBody>
      </p:sp>
      <p:sp>
        <p:nvSpPr>
          <p:cNvPr id="20" name="bg object 20"/>
          <p:cNvSpPr/>
          <p:nvPr/>
        </p:nvSpPr>
        <p:spPr>
          <a:xfrm>
            <a:off x="11900000" y="6900000"/>
            <a:ext cx="5772150" cy="3387090"/>
          </a:xfrm>
          <a:custGeom>
            <a:avLst/>
            <a:gdLst/>
            <a:ahLst/>
            <a:cxnLst/>
            <a:rect l="l" t="t" r="r" b="b"/>
            <a:pathLst>
              <a:path w="5772150" h="3387090">
                <a:moveTo>
                  <a:pt x="5271437" y="3387000"/>
                </a:moveTo>
                <a:lnTo>
                  <a:pt x="501140" y="3387000"/>
                </a:lnTo>
                <a:lnTo>
                  <a:pt x="0" y="2886076"/>
                </a:lnTo>
                <a:lnTo>
                  <a:pt x="2887321" y="0"/>
                </a:lnTo>
                <a:lnTo>
                  <a:pt x="5772144" y="2886076"/>
                </a:lnTo>
                <a:lnTo>
                  <a:pt x="5271437" y="3387000"/>
                </a:lnTo>
                <a:close/>
              </a:path>
            </a:pathLst>
          </a:custGeom>
          <a:solidFill>
            <a:srgbClr val="6FB0D9"/>
          </a:solidFill>
        </p:spPr>
        <p:txBody>
          <a:bodyPr wrap="square" lIns="0" tIns="0" rIns="0" bIns="0" rtlCol="0"/>
          <a:lstStyle/>
          <a:p>
            <a:endParaRPr/>
          </a:p>
        </p:txBody>
      </p:sp>
      <p:sp>
        <p:nvSpPr>
          <p:cNvPr id="21" name="bg object 21"/>
          <p:cNvSpPr/>
          <p:nvPr/>
        </p:nvSpPr>
        <p:spPr>
          <a:xfrm>
            <a:off x="0" y="0"/>
            <a:ext cx="2344420" cy="2506345"/>
          </a:xfrm>
          <a:custGeom>
            <a:avLst/>
            <a:gdLst/>
            <a:ahLst/>
            <a:cxnLst/>
            <a:rect l="l" t="t" r="r" b="b"/>
            <a:pathLst>
              <a:path w="2344420" h="2506345">
                <a:moveTo>
                  <a:pt x="271009" y="2506009"/>
                </a:moveTo>
                <a:lnTo>
                  <a:pt x="0" y="2234836"/>
                </a:lnTo>
                <a:lnTo>
                  <a:pt x="0" y="0"/>
                </a:lnTo>
                <a:lnTo>
                  <a:pt x="1909362" y="0"/>
                </a:lnTo>
                <a:lnTo>
                  <a:pt x="2343947" y="434322"/>
                </a:lnTo>
                <a:lnTo>
                  <a:pt x="271009" y="2506009"/>
                </a:lnTo>
                <a:close/>
              </a:path>
            </a:pathLst>
          </a:custGeom>
          <a:solidFill>
            <a:srgbClr val="6FB0D9"/>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83A1FF9B-8605-462E-A403-9A1A4425353B}" type="datetime1">
              <a:rPr lang="en-US" smtClean="0"/>
              <a:t>12/4/2023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8288000" cy="10287000"/>
          </a:xfrm>
          <a:custGeom>
            <a:avLst/>
            <a:gdLst/>
            <a:ahLst/>
            <a:cxnLst/>
            <a:rect l="l" t="t" r="r" b="b"/>
            <a:pathLst>
              <a:path w="18288000" h="10287000">
                <a:moveTo>
                  <a:pt x="0" y="0"/>
                </a:moveTo>
                <a:lnTo>
                  <a:pt x="18287999" y="0"/>
                </a:lnTo>
                <a:lnTo>
                  <a:pt x="18287999" y="10286999"/>
                </a:lnTo>
                <a:lnTo>
                  <a:pt x="0" y="10286999"/>
                </a:lnTo>
                <a:lnTo>
                  <a:pt x="0" y="0"/>
                </a:lnTo>
                <a:close/>
              </a:path>
            </a:pathLst>
          </a:custGeom>
          <a:solidFill>
            <a:srgbClr val="282937"/>
          </a:solidFill>
        </p:spPr>
        <p:txBody>
          <a:bodyPr wrap="square" lIns="0" tIns="0" rIns="0" bIns="0" rtlCol="0"/>
          <a:lstStyle/>
          <a:p>
            <a:endParaRPr/>
          </a:p>
        </p:txBody>
      </p:sp>
      <p:sp>
        <p:nvSpPr>
          <p:cNvPr id="2" name="Holder 2"/>
          <p:cNvSpPr>
            <a:spLocks noGrp="1"/>
          </p:cNvSpPr>
          <p:nvPr>
            <p:ph type="title"/>
          </p:nvPr>
        </p:nvSpPr>
        <p:spPr>
          <a:xfrm>
            <a:off x="373047" y="1962722"/>
            <a:ext cx="17541904" cy="619760"/>
          </a:xfrm>
          <a:prstGeom prst="rect">
            <a:avLst/>
          </a:prstGeom>
        </p:spPr>
        <p:txBody>
          <a:bodyPr wrap="square" lIns="0" tIns="0" rIns="0" bIns="0">
            <a:spAutoFit/>
          </a:bodyPr>
          <a:lstStyle>
            <a:lvl1pPr>
              <a:defRPr sz="3900" b="0" i="0">
                <a:solidFill>
                  <a:schemeClr val="bg1"/>
                </a:solidFill>
                <a:latin typeface="SimSun"/>
                <a:cs typeface="SimSun"/>
              </a:defRPr>
            </a:lvl1pPr>
          </a:lstStyle>
          <a:p>
            <a:endParaRPr/>
          </a:p>
        </p:txBody>
      </p:sp>
      <p:sp>
        <p:nvSpPr>
          <p:cNvPr id="3" name="Holder 3"/>
          <p:cNvSpPr>
            <a:spLocks noGrp="1"/>
          </p:cNvSpPr>
          <p:nvPr>
            <p:ph type="body" idx="1"/>
          </p:nvPr>
        </p:nvSpPr>
        <p:spPr>
          <a:xfrm>
            <a:off x="4008718" y="4113081"/>
            <a:ext cx="10270563" cy="3782059"/>
          </a:xfrm>
          <a:prstGeom prst="rect">
            <a:avLst/>
          </a:prstGeom>
        </p:spPr>
        <p:txBody>
          <a:bodyPr wrap="square" lIns="0" tIns="0" rIns="0" bIns="0">
            <a:spAutoFit/>
          </a:bodyPr>
          <a:lstStyle>
            <a:lvl1pPr>
              <a:defRPr sz="3500" b="0" i="0">
                <a:solidFill>
                  <a:schemeClr val="bg1"/>
                </a:solidFill>
                <a:latin typeface="Trebuchet MS"/>
                <a:cs typeface="Trebuchet MS"/>
              </a:defRPr>
            </a:lvl1pPr>
          </a:lstStyle>
          <a:p>
            <a:endParaRPr/>
          </a:p>
        </p:txBody>
      </p:sp>
      <p:sp>
        <p:nvSpPr>
          <p:cNvPr id="4" name="Holder 4"/>
          <p:cNvSpPr>
            <a:spLocks noGrp="1"/>
          </p:cNvSpPr>
          <p:nvPr>
            <p:ph type="ftr" sz="quarter" idx="5"/>
          </p:nvPr>
        </p:nvSpPr>
        <p:spPr>
          <a:xfrm>
            <a:off x="6217920" y="9566910"/>
            <a:ext cx="5852160" cy="51435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914400" y="9566910"/>
            <a:ext cx="4206240" cy="514350"/>
          </a:xfrm>
          <a:prstGeom prst="rect">
            <a:avLst/>
          </a:prstGeom>
        </p:spPr>
        <p:txBody>
          <a:bodyPr wrap="square" lIns="0" tIns="0" rIns="0" bIns="0">
            <a:spAutoFit/>
          </a:bodyPr>
          <a:lstStyle>
            <a:lvl1pPr algn="l">
              <a:defRPr>
                <a:solidFill>
                  <a:schemeClr val="tx1">
                    <a:tint val="75000"/>
                  </a:schemeClr>
                </a:solidFill>
              </a:defRPr>
            </a:lvl1pPr>
          </a:lstStyle>
          <a:p>
            <a:fld id="{7BAD3177-9548-4F25-8A29-6AA6E66447A1}" type="datetime1">
              <a:rPr lang="en-US" smtClean="0"/>
              <a:t>12/4/2023</a:t>
            </a:fld>
            <a:endParaRPr lang="en-US"/>
          </a:p>
        </p:txBody>
      </p:sp>
      <p:sp>
        <p:nvSpPr>
          <p:cNvPr id="6" name="Holder 6"/>
          <p:cNvSpPr>
            <a:spLocks noGrp="1"/>
          </p:cNvSpPr>
          <p:nvPr>
            <p:ph type="sldNum" sz="quarter" idx="7"/>
          </p:nvPr>
        </p:nvSpPr>
        <p:spPr>
          <a:xfrm>
            <a:off x="13167361" y="9566910"/>
            <a:ext cx="4206240" cy="51435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mailto:mtopalli@bankofalbania.org" TargetMode="External"/><Relationship Id="rId7" Type="http://schemas.openxmlformats.org/officeDocument/2006/relationships/image" Target="../media/image5.emf"/><Relationship Id="rId2" Type="http://schemas.openxmlformats.org/officeDocument/2006/relationships/hyperlink" Target="mailto:mpapavangjeli@bankofalbania.org" TargetMode="Externa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444581" y="4056564"/>
            <a:ext cx="7470820" cy="3586879"/>
          </a:xfrm>
          <a:prstGeom prst="rect">
            <a:avLst/>
          </a:prstGeom>
        </p:spPr>
        <p:txBody>
          <a:bodyPr vert="horz" wrap="square" lIns="0" tIns="199390" rIns="0" bIns="0" rtlCol="0">
            <a:spAutoFit/>
          </a:bodyPr>
          <a:lstStyle/>
          <a:p>
            <a:pPr marR="5080">
              <a:lnSpc>
                <a:spcPts val="4400"/>
              </a:lnSpc>
            </a:pPr>
            <a:r>
              <a:rPr lang="en-US" sz="2800" b="1" spc="70" dirty="0">
                <a:solidFill>
                  <a:srgbClr val="FFFFFF"/>
                </a:solidFill>
                <a:latin typeface="Georgia"/>
                <a:cs typeface="Georgia"/>
              </a:rPr>
              <a:t>From Skies to Markets:</a:t>
            </a:r>
          </a:p>
          <a:p>
            <a:pPr marR="5080">
              <a:lnSpc>
                <a:spcPts val="4400"/>
              </a:lnSpc>
            </a:pPr>
            <a:endParaRPr lang="en-US" sz="2800" b="1" spc="70" dirty="0">
              <a:solidFill>
                <a:srgbClr val="FFFFFF"/>
              </a:solidFill>
              <a:latin typeface="Georgia"/>
              <a:cs typeface="Georgia"/>
            </a:endParaRPr>
          </a:p>
          <a:p>
            <a:pPr marR="5080">
              <a:lnSpc>
                <a:spcPts val="4400"/>
              </a:lnSpc>
            </a:pPr>
            <a:r>
              <a:rPr lang="en-US" sz="2800" spc="70" dirty="0">
                <a:solidFill>
                  <a:srgbClr val="FFFFFF"/>
                </a:solidFill>
                <a:latin typeface="Georgia"/>
                <a:cs typeface="Georgia"/>
              </a:rPr>
              <a:t>Exploring the Macroeconomic and Financial Implications of  Extreme Weather Events in Central Eastern and South-Eastern European Countries  </a:t>
            </a:r>
          </a:p>
        </p:txBody>
      </p:sp>
      <p:grpSp>
        <p:nvGrpSpPr>
          <p:cNvPr id="3" name="object 3"/>
          <p:cNvGrpSpPr/>
          <p:nvPr/>
        </p:nvGrpSpPr>
        <p:grpSpPr>
          <a:xfrm>
            <a:off x="9144511" y="0"/>
            <a:ext cx="9144000" cy="9381490"/>
            <a:chOff x="9144511" y="0"/>
            <a:chExt cx="9144000" cy="9381490"/>
          </a:xfrm>
        </p:grpSpPr>
        <p:pic>
          <p:nvPicPr>
            <p:cNvPr id="4" name="object 4"/>
            <p:cNvPicPr/>
            <p:nvPr/>
          </p:nvPicPr>
          <p:blipFill>
            <a:blip r:embed="rId2" cstate="print"/>
            <a:stretch>
              <a:fillRect/>
            </a:stretch>
          </p:blipFill>
          <p:spPr>
            <a:xfrm>
              <a:off x="9144511" y="4056564"/>
              <a:ext cx="5324392" cy="5324394"/>
            </a:xfrm>
            <a:prstGeom prst="rect">
              <a:avLst/>
            </a:prstGeom>
          </p:spPr>
        </p:pic>
        <p:pic>
          <p:nvPicPr>
            <p:cNvPr id="5" name="object 5"/>
            <p:cNvPicPr/>
            <p:nvPr/>
          </p:nvPicPr>
          <p:blipFill>
            <a:blip r:embed="rId3" cstate="print"/>
            <a:stretch>
              <a:fillRect/>
            </a:stretch>
          </p:blipFill>
          <p:spPr>
            <a:xfrm>
              <a:off x="11809715" y="0"/>
              <a:ext cx="6478283" cy="7407413"/>
            </a:xfrm>
            <a:prstGeom prst="rect">
              <a:avLst/>
            </a:prstGeom>
          </p:spPr>
        </p:pic>
      </p:grpSp>
      <p:sp>
        <p:nvSpPr>
          <p:cNvPr id="6" name="object 2"/>
          <p:cNvSpPr txBox="1"/>
          <p:nvPr/>
        </p:nvSpPr>
        <p:spPr>
          <a:xfrm>
            <a:off x="1447800" y="893514"/>
            <a:ext cx="12039600" cy="1919756"/>
          </a:xfrm>
          <a:prstGeom prst="rect">
            <a:avLst/>
          </a:prstGeom>
        </p:spPr>
        <p:txBody>
          <a:bodyPr vert="horz" wrap="square" lIns="0" tIns="199390" rIns="0" bIns="0" rtlCol="0">
            <a:spAutoFit/>
          </a:bodyPr>
          <a:lstStyle/>
          <a:p>
            <a:pPr marL="12700" marR="5080">
              <a:lnSpc>
                <a:spcPts val="6700"/>
              </a:lnSpc>
              <a:spcBef>
                <a:spcPts val="1570"/>
              </a:spcBef>
            </a:pPr>
            <a:r>
              <a:rPr lang="en-US" sz="4000" b="1" spc="70" dirty="0" smtClean="0">
                <a:latin typeface="Georgia"/>
                <a:cs typeface="Georgia"/>
              </a:rPr>
              <a:t>XVII Southeast European Economic Research Workshop</a:t>
            </a:r>
            <a:endParaRPr sz="4000" b="1" dirty="0">
              <a:latin typeface="Georgia"/>
              <a:cs typeface="Georgia"/>
            </a:endParaRPr>
          </a:p>
        </p:txBody>
      </p:sp>
      <p:sp>
        <p:nvSpPr>
          <p:cNvPr id="8" name="object 2"/>
          <p:cNvSpPr txBox="1"/>
          <p:nvPr/>
        </p:nvSpPr>
        <p:spPr>
          <a:xfrm>
            <a:off x="9753600" y="8161630"/>
            <a:ext cx="8305800" cy="1740220"/>
          </a:xfrm>
          <a:prstGeom prst="rect">
            <a:avLst/>
          </a:prstGeom>
        </p:spPr>
        <p:txBody>
          <a:bodyPr vert="horz" wrap="square" lIns="0" tIns="199390" rIns="0" bIns="0" rtlCol="0">
            <a:spAutoFit/>
          </a:bodyPr>
          <a:lstStyle/>
          <a:p>
            <a:pPr marL="12700" marR="5080" algn="r">
              <a:lnSpc>
                <a:spcPts val="4000"/>
              </a:lnSpc>
            </a:pPr>
            <a:r>
              <a:rPr lang="en-US" sz="2400" b="1" spc="70" dirty="0">
                <a:solidFill>
                  <a:srgbClr val="FFFFFF"/>
                </a:solidFill>
                <a:latin typeface="Georgia"/>
                <a:cs typeface="Georgia"/>
              </a:rPr>
              <a:t>M. Papavangjeli &amp; M. Topalli – Bank of Albania</a:t>
            </a:r>
          </a:p>
          <a:p>
            <a:pPr marL="12700" marR="5080" algn="r">
              <a:lnSpc>
                <a:spcPts val="4000"/>
              </a:lnSpc>
            </a:pPr>
            <a:r>
              <a:rPr lang="en-US" sz="2400" b="1" spc="70" dirty="0" smtClean="0">
                <a:solidFill>
                  <a:schemeClr val="bg1"/>
                </a:solidFill>
                <a:latin typeface="Georgia"/>
                <a:cs typeface="Georgia"/>
              </a:rPr>
              <a:t>Tirana – 4, 5 December</a:t>
            </a:r>
          </a:p>
          <a:p>
            <a:pPr marL="12700" marR="5080" algn="r">
              <a:lnSpc>
                <a:spcPts val="4000"/>
              </a:lnSpc>
            </a:pPr>
            <a:r>
              <a:rPr lang="en-US" sz="1600" spc="70" dirty="0" smtClean="0">
                <a:solidFill>
                  <a:schemeClr val="bg1"/>
                </a:solidFill>
                <a:latin typeface="Georgia"/>
                <a:cs typeface="Georgia"/>
              </a:rPr>
              <a:t>The views expressed herein are those of the authors and not of the </a:t>
            </a:r>
            <a:r>
              <a:rPr lang="en-US" sz="1600" spc="70" dirty="0" err="1" smtClean="0">
                <a:solidFill>
                  <a:schemeClr val="bg1"/>
                </a:solidFill>
                <a:latin typeface="Georgia"/>
                <a:cs typeface="Georgia"/>
              </a:rPr>
              <a:t>BoA</a:t>
            </a:r>
            <a:r>
              <a:rPr lang="en-US" sz="1600" spc="70" dirty="0">
                <a:solidFill>
                  <a:schemeClr val="bg1"/>
                </a:solidFill>
                <a:latin typeface="Georgia"/>
                <a:cs typeface="Georgia"/>
              </a:rPr>
              <a:t>.</a:t>
            </a:r>
            <a:r>
              <a:rPr lang="en-US" sz="2400" b="1" spc="70" dirty="0" smtClean="0">
                <a:solidFill>
                  <a:schemeClr val="bg1"/>
                </a:solidFill>
                <a:latin typeface="Georgia"/>
                <a:cs typeface="Georgia"/>
              </a:rPr>
              <a:t> </a:t>
            </a:r>
            <a:endParaRPr lang="en-US" sz="2400" b="1" spc="70" dirty="0">
              <a:solidFill>
                <a:schemeClr val="bg1"/>
              </a:solidFill>
              <a:latin typeface="Georgia"/>
              <a:cs typeface="Georgia"/>
            </a:endParaRPr>
          </a:p>
        </p:txBody>
      </p:sp>
    </p:spTree>
    <p:extLst>
      <p:ext uri="{BB962C8B-B14F-4D97-AF65-F5344CB8AC3E}">
        <p14:creationId xmlns:p14="http://schemas.microsoft.com/office/powerpoint/2010/main" val="34244217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2250399" cy="10277475"/>
            <a:chOff x="7159244" y="0"/>
            <a:chExt cx="13537294" cy="10277475"/>
          </a:xfrm>
        </p:grpSpPr>
        <p:sp>
          <p:nvSpPr>
            <p:cNvPr id="4" name="object 4"/>
            <p:cNvSpPr/>
            <p:nvPr/>
          </p:nvSpPr>
          <p:spPr>
            <a:xfrm>
              <a:off x="7166865" y="3677285"/>
              <a:ext cx="6448425" cy="6448425"/>
            </a:xfrm>
            <a:custGeom>
              <a:avLst/>
              <a:gdLst/>
              <a:ahLst/>
              <a:cxnLst/>
              <a:rect l="l" t="t" r="r" b="b"/>
              <a:pathLst>
                <a:path w="6448425" h="6448425">
                  <a:moveTo>
                    <a:pt x="3224212" y="6448424"/>
                  </a:moveTo>
                  <a:lnTo>
                    <a:pt x="0" y="3222962"/>
                  </a:lnTo>
                  <a:lnTo>
                    <a:pt x="3224212" y="0"/>
                  </a:lnTo>
                  <a:lnTo>
                    <a:pt x="6448424" y="3222961"/>
                  </a:lnTo>
                  <a:lnTo>
                    <a:pt x="3224212" y="6448424"/>
                  </a:lnTo>
                  <a:close/>
                </a:path>
              </a:pathLst>
            </a:custGeom>
            <a:solidFill>
              <a:srgbClr val="484B67"/>
            </a:solidFill>
          </p:spPr>
          <p:txBody>
            <a:bodyPr wrap="square" lIns="0" tIns="0" rIns="0" bIns="0" rtlCol="0"/>
            <a:lstStyle/>
            <a:p>
              <a:endParaRPr dirty="0"/>
            </a:p>
          </p:txBody>
        </p:sp>
        <p:sp>
          <p:nvSpPr>
            <p:cNvPr id="5" name="object 5"/>
            <p:cNvSpPr/>
            <p:nvPr/>
          </p:nvSpPr>
          <p:spPr>
            <a:xfrm>
              <a:off x="7159244" y="0"/>
              <a:ext cx="6448425" cy="3677285"/>
            </a:xfrm>
            <a:custGeom>
              <a:avLst/>
              <a:gdLst/>
              <a:ahLst/>
              <a:cxnLst/>
              <a:rect l="l" t="t" r="r" b="b"/>
              <a:pathLst>
                <a:path w="6448425" h="3677285">
                  <a:moveTo>
                    <a:pt x="3224212" y="3677229"/>
                  </a:moveTo>
                  <a:lnTo>
                    <a:pt x="0" y="453017"/>
                  </a:lnTo>
                  <a:lnTo>
                    <a:pt x="453017" y="0"/>
                  </a:lnTo>
                  <a:lnTo>
                    <a:pt x="5995407" y="0"/>
                  </a:lnTo>
                  <a:lnTo>
                    <a:pt x="6448424" y="453017"/>
                  </a:lnTo>
                  <a:lnTo>
                    <a:pt x="3224212" y="3677229"/>
                  </a:lnTo>
                  <a:close/>
                </a:path>
              </a:pathLst>
            </a:custGeom>
            <a:solidFill>
              <a:srgbClr val="6FB0D9"/>
            </a:solidFill>
          </p:spPr>
          <p:txBody>
            <a:bodyPr wrap="square" lIns="0" tIns="0" rIns="0" bIns="0" rtlCol="0"/>
            <a:lstStyle/>
            <a:p>
              <a:endParaRPr/>
            </a:p>
          </p:txBody>
        </p:sp>
        <p:sp>
          <p:nvSpPr>
            <p:cNvPr id="6" name="object 6"/>
            <p:cNvSpPr/>
            <p:nvPr/>
          </p:nvSpPr>
          <p:spPr>
            <a:xfrm>
              <a:off x="7622850" y="0"/>
              <a:ext cx="13073688" cy="10277475"/>
            </a:xfrm>
            <a:custGeom>
              <a:avLst/>
              <a:gdLst/>
              <a:ahLst/>
              <a:cxnLst/>
              <a:rect l="l" t="t" r="r" b="b"/>
              <a:pathLst>
                <a:path w="7077075" h="10277475">
                  <a:moveTo>
                    <a:pt x="7077074" y="10277474"/>
                  </a:moveTo>
                  <a:lnTo>
                    <a:pt x="0" y="10277474"/>
                  </a:lnTo>
                  <a:lnTo>
                    <a:pt x="0" y="0"/>
                  </a:lnTo>
                  <a:lnTo>
                    <a:pt x="7077074" y="0"/>
                  </a:lnTo>
                  <a:lnTo>
                    <a:pt x="7077074" y="10277474"/>
                  </a:lnTo>
                  <a:close/>
                </a:path>
              </a:pathLst>
            </a:custGeom>
            <a:solidFill>
              <a:srgbClr val="282937"/>
            </a:solidFill>
          </p:spPr>
          <p:txBody>
            <a:bodyPr wrap="square" lIns="0" tIns="0" rIns="0" bIns="0" rtlCol="0"/>
            <a:lstStyle/>
            <a:p>
              <a:endParaRPr/>
            </a:p>
          </p:txBody>
        </p:sp>
      </p:grpSp>
      <p:sp>
        <p:nvSpPr>
          <p:cNvPr id="7" name="object 7"/>
          <p:cNvSpPr txBox="1">
            <a:spLocks noGrp="1"/>
          </p:cNvSpPr>
          <p:nvPr>
            <p:ph type="title"/>
          </p:nvPr>
        </p:nvSpPr>
        <p:spPr>
          <a:xfrm>
            <a:off x="609600" y="74225"/>
            <a:ext cx="16764001" cy="612988"/>
          </a:xfrm>
          <a:prstGeom prst="rect">
            <a:avLst/>
          </a:prstGeom>
        </p:spPr>
        <p:txBody>
          <a:bodyPr vert="horz" wrap="square" lIns="0" tIns="12700" rIns="0" bIns="0" rtlCol="0">
            <a:spAutoFit/>
          </a:bodyPr>
          <a:lstStyle/>
          <a:p>
            <a:pPr marL="11042650" algn="r">
              <a:lnSpc>
                <a:spcPct val="100000"/>
              </a:lnSpc>
              <a:spcBef>
                <a:spcPts val="100"/>
              </a:spcBef>
            </a:pPr>
            <a:r>
              <a:rPr lang="en-US" spc="400" dirty="0"/>
              <a:t>Methodology</a:t>
            </a:r>
            <a:endParaRPr spc="-250" dirty="0"/>
          </a:p>
        </p:txBody>
      </p:sp>
      <p:sp>
        <p:nvSpPr>
          <p:cNvPr id="14" name="object 14"/>
          <p:cNvSpPr txBox="1"/>
          <p:nvPr/>
        </p:nvSpPr>
        <p:spPr>
          <a:xfrm>
            <a:off x="1295400" y="875287"/>
            <a:ext cx="16459200" cy="1481752"/>
          </a:xfrm>
          <a:prstGeom prst="rect">
            <a:avLst/>
          </a:prstGeom>
        </p:spPr>
        <p:txBody>
          <a:bodyPr vert="horz" wrap="square" lIns="0" tIns="12065" rIns="0" bIns="0" rtlCol="0">
            <a:spAutoFit/>
          </a:bodyPr>
          <a:lstStyle/>
          <a:p>
            <a:pPr algn="just">
              <a:spcBef>
                <a:spcPts val="600"/>
              </a:spcBef>
            </a:pPr>
            <a:r>
              <a:rPr lang="en-US" sz="2800" dirty="0">
                <a:solidFill>
                  <a:schemeClr val="bg1"/>
                </a:solidFill>
                <a:effectLst/>
                <a:latin typeface="Trebuchet MS" panose="020B0603020202020204" pitchFamily="34" charset="0"/>
                <a:ea typeface="Times New Roman" panose="02020603050405020304" pitchFamily="18" charset="0"/>
              </a:rPr>
              <a:t>FSI construction through CAELS &amp; CAMELS</a:t>
            </a:r>
            <a:r>
              <a:rPr lang="en-US" sz="2800" spc="-10" dirty="0">
                <a:solidFill>
                  <a:schemeClr val="bg1"/>
                </a:solidFill>
                <a:effectLst/>
                <a:latin typeface="Trebuchet MS" panose="020B0603020202020204" pitchFamily="34" charset="0"/>
                <a:ea typeface="Times New Roman" panose="02020603050405020304" pitchFamily="18" charset="0"/>
              </a:rPr>
              <a:t>: </a:t>
            </a:r>
          </a:p>
          <a:p>
            <a:pPr algn="just">
              <a:spcBef>
                <a:spcPts val="600"/>
              </a:spcBef>
            </a:pPr>
            <a:endParaRPr lang="en-GB" sz="2800" dirty="0">
              <a:solidFill>
                <a:schemeClr val="bg1"/>
              </a:solidFill>
              <a:effectLst/>
              <a:latin typeface="Trebuchet MS" panose="020B0603020202020204" pitchFamily="34" charset="0"/>
              <a:ea typeface="Times New Roman" panose="02020603050405020304" pitchFamily="18" charset="0"/>
            </a:endParaRPr>
          </a:p>
          <a:p>
            <a:pPr marL="4445" algn="ctr">
              <a:lnSpc>
                <a:spcPct val="107000"/>
              </a:lnSpc>
              <a:spcBef>
                <a:spcPts val="770"/>
              </a:spcBef>
              <a:spcAft>
                <a:spcPts val="800"/>
              </a:spcAft>
              <a:tabLst>
                <a:tab pos="1804670" algn="l"/>
              </a:tabLst>
            </a:pPr>
            <a:endParaRPr lang="en-US" sz="2800" spc="30" dirty="0">
              <a:solidFill>
                <a:schemeClr val="bg1"/>
              </a:solidFill>
              <a:latin typeface="Trebuchet MS" panose="020B0603020202020204" pitchFamily="34" charset="0"/>
              <a:cs typeface="Trebuchet MS"/>
            </a:endParaRPr>
          </a:p>
        </p:txBody>
      </p:sp>
      <p:sp>
        <p:nvSpPr>
          <p:cNvPr id="15" name="object 15"/>
          <p:cNvSpPr/>
          <p:nvPr/>
        </p:nvSpPr>
        <p:spPr>
          <a:xfrm>
            <a:off x="14121716" y="875287"/>
            <a:ext cx="4048125" cy="95250"/>
          </a:xfrm>
          <a:custGeom>
            <a:avLst/>
            <a:gdLst/>
            <a:ahLst/>
            <a:cxnLst/>
            <a:rect l="l" t="t" r="r" b="b"/>
            <a:pathLst>
              <a:path w="4048125" h="95250">
                <a:moveTo>
                  <a:pt x="4048124" y="95249"/>
                </a:moveTo>
                <a:lnTo>
                  <a:pt x="0" y="95249"/>
                </a:lnTo>
                <a:lnTo>
                  <a:pt x="0" y="0"/>
                </a:lnTo>
                <a:lnTo>
                  <a:pt x="4048124" y="0"/>
                </a:lnTo>
                <a:lnTo>
                  <a:pt x="4048124" y="95249"/>
                </a:lnTo>
                <a:close/>
              </a:path>
            </a:pathLst>
          </a:custGeom>
          <a:solidFill>
            <a:srgbClr val="6FB0D9"/>
          </a:solidFill>
        </p:spPr>
        <p:txBody>
          <a:bodyPr wrap="square" lIns="0" tIns="0" rIns="0" bIns="0" rtlCol="0"/>
          <a:lstStyle/>
          <a:p>
            <a:endParaRPr/>
          </a:p>
        </p:txBody>
      </p:sp>
      <p:sp>
        <p:nvSpPr>
          <p:cNvPr id="3" name="Slide Number Placeholder 2">
            <a:extLst>
              <a:ext uri="{FF2B5EF4-FFF2-40B4-BE49-F238E27FC236}">
                <a16:creationId xmlns="" xmlns:a16="http://schemas.microsoft.com/office/drawing/2014/main" id="{CDF24F8D-557A-E967-1170-16201E99AD93}"/>
              </a:ext>
            </a:extLst>
          </p:cNvPr>
          <p:cNvSpPr>
            <a:spLocks noGrp="1"/>
          </p:cNvSpPr>
          <p:nvPr>
            <p:ph type="sldNum" sz="quarter" idx="7"/>
          </p:nvPr>
        </p:nvSpPr>
        <p:spPr/>
        <p:txBody>
          <a:bodyPr/>
          <a:lstStyle/>
          <a:p>
            <a:fld id="{B6F15528-21DE-4FAA-801E-634DDDAF4B2B}" type="slidenum">
              <a:rPr lang="en-GB" smtClean="0"/>
              <a:t>10</a:t>
            </a:fld>
            <a:endParaRPr lang="en-GB"/>
          </a:p>
        </p:txBody>
      </p:sp>
      <p:pic>
        <p:nvPicPr>
          <p:cNvPr id="16" name="Picture 15">
            <a:extLst>
              <a:ext uri="{FF2B5EF4-FFF2-40B4-BE49-F238E27FC236}">
                <a16:creationId xmlns="" xmlns:a16="http://schemas.microsoft.com/office/drawing/2014/main" id="{C8F4428F-CD1F-E124-6EA5-AC0CC42E6B04}"/>
              </a:ext>
            </a:extLst>
          </p:cNvPr>
          <p:cNvPicPr>
            <a:picLocks noChangeAspect="1"/>
          </p:cNvPicPr>
          <p:nvPr/>
        </p:nvPicPr>
        <p:blipFill>
          <a:blip r:embed="rId2"/>
          <a:stretch>
            <a:fillRect/>
          </a:stretch>
        </p:blipFill>
        <p:spPr>
          <a:xfrm rot="18929979">
            <a:off x="238327" y="1313495"/>
            <a:ext cx="1047348" cy="1050290"/>
          </a:xfrm>
          <a:prstGeom prst="rect">
            <a:avLst/>
          </a:prstGeom>
        </p:spPr>
      </p:pic>
      <p:pic>
        <p:nvPicPr>
          <p:cNvPr id="18" name="Picture 17">
            <a:extLst>
              <a:ext uri="{FF2B5EF4-FFF2-40B4-BE49-F238E27FC236}">
                <a16:creationId xmlns="" xmlns:a16="http://schemas.microsoft.com/office/drawing/2014/main" id="{9CC990D6-2095-9988-E6C1-932E82D586FB}"/>
              </a:ext>
            </a:extLst>
          </p:cNvPr>
          <p:cNvPicPr>
            <a:picLocks noChangeAspect="1"/>
          </p:cNvPicPr>
          <p:nvPr/>
        </p:nvPicPr>
        <p:blipFill>
          <a:blip r:embed="rId2"/>
          <a:stretch>
            <a:fillRect/>
          </a:stretch>
        </p:blipFill>
        <p:spPr>
          <a:xfrm rot="18929979">
            <a:off x="238327" y="7798363"/>
            <a:ext cx="1047348" cy="1050290"/>
          </a:xfrm>
          <a:prstGeom prst="rect">
            <a:avLst/>
          </a:prstGeom>
        </p:spPr>
      </p:pic>
      <p:graphicFrame>
        <p:nvGraphicFramePr>
          <p:cNvPr id="9" name="Table 8">
            <a:extLst>
              <a:ext uri="{FF2B5EF4-FFF2-40B4-BE49-F238E27FC236}">
                <a16:creationId xmlns="" xmlns:a16="http://schemas.microsoft.com/office/drawing/2014/main" id="{AE610E38-3CFD-4D98-BFDF-702F68DEC822}"/>
              </a:ext>
            </a:extLst>
          </p:cNvPr>
          <p:cNvGraphicFramePr>
            <a:graphicFrameLocks noGrp="1"/>
          </p:cNvGraphicFramePr>
          <p:nvPr>
            <p:extLst>
              <p:ext uri="{D42A27DB-BD31-4B8C-83A1-F6EECF244321}">
                <p14:modId xmlns:p14="http://schemas.microsoft.com/office/powerpoint/2010/main" val="2425305986"/>
              </p:ext>
            </p:extLst>
          </p:nvPr>
        </p:nvGraphicFramePr>
        <p:xfrm>
          <a:off x="1600200" y="1393505"/>
          <a:ext cx="16306801" cy="9003673"/>
        </p:xfrm>
        <a:graphic>
          <a:graphicData uri="http://schemas.openxmlformats.org/drawingml/2006/table">
            <a:tbl>
              <a:tblPr firstRow="1" firstCol="1" bandRow="1"/>
              <a:tblGrid>
                <a:gridCol w="2785441">
                  <a:extLst>
                    <a:ext uri="{9D8B030D-6E8A-4147-A177-3AD203B41FA5}">
                      <a16:colId xmlns="" xmlns:a16="http://schemas.microsoft.com/office/drawing/2014/main" val="913875324"/>
                    </a:ext>
                  </a:extLst>
                </a:gridCol>
                <a:gridCol w="2704272">
                  <a:extLst>
                    <a:ext uri="{9D8B030D-6E8A-4147-A177-3AD203B41FA5}">
                      <a16:colId xmlns="" xmlns:a16="http://schemas.microsoft.com/office/drawing/2014/main" val="3092241587"/>
                    </a:ext>
                  </a:extLst>
                </a:gridCol>
                <a:gridCol w="2704272">
                  <a:extLst>
                    <a:ext uri="{9D8B030D-6E8A-4147-A177-3AD203B41FA5}">
                      <a16:colId xmlns="" xmlns:a16="http://schemas.microsoft.com/office/drawing/2014/main" val="2171895724"/>
                    </a:ext>
                  </a:extLst>
                </a:gridCol>
                <a:gridCol w="2704272">
                  <a:extLst>
                    <a:ext uri="{9D8B030D-6E8A-4147-A177-3AD203B41FA5}">
                      <a16:colId xmlns="" xmlns:a16="http://schemas.microsoft.com/office/drawing/2014/main" val="2293957623"/>
                    </a:ext>
                  </a:extLst>
                </a:gridCol>
                <a:gridCol w="2704272">
                  <a:extLst>
                    <a:ext uri="{9D8B030D-6E8A-4147-A177-3AD203B41FA5}">
                      <a16:colId xmlns="" xmlns:a16="http://schemas.microsoft.com/office/drawing/2014/main" val="1519697424"/>
                    </a:ext>
                  </a:extLst>
                </a:gridCol>
                <a:gridCol w="2704272">
                  <a:extLst>
                    <a:ext uri="{9D8B030D-6E8A-4147-A177-3AD203B41FA5}">
                      <a16:colId xmlns="" xmlns:a16="http://schemas.microsoft.com/office/drawing/2014/main" val="3919858227"/>
                    </a:ext>
                  </a:extLst>
                </a:gridCol>
              </a:tblGrid>
              <a:tr h="161478">
                <a:tc>
                  <a:txBody>
                    <a:bodyPr/>
                    <a:lstStyle/>
                    <a:p>
                      <a:pPr>
                        <a:lnSpc>
                          <a:spcPct val="107000"/>
                        </a:lnSpc>
                        <a:spcAft>
                          <a:spcPts val="800"/>
                        </a:spcAft>
                      </a:pPr>
                      <a:r>
                        <a:rPr lang="en-US" sz="2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Category</a:t>
                      </a:r>
                      <a:endParaRPr lang="en-GB" sz="2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2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Indicator</a:t>
                      </a:r>
                      <a:endParaRPr lang="en-GB" sz="2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2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Category</a:t>
                      </a:r>
                      <a:endParaRPr lang="en-GB" sz="2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2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Indicator</a:t>
                      </a:r>
                      <a:endParaRPr lang="en-GB" sz="2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2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Category</a:t>
                      </a:r>
                      <a:endParaRPr lang="en-GB" sz="2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2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Indicator</a:t>
                      </a:r>
                      <a:endParaRPr lang="en-GB" sz="2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094666857"/>
                  </a:ext>
                </a:extLst>
              </a:tr>
              <a:tr h="161478">
                <a:tc>
                  <a:txBody>
                    <a:bodyPr/>
                    <a:lstStyle/>
                    <a:p>
                      <a:pPr>
                        <a:lnSpc>
                          <a:spcPct val="107000"/>
                        </a:lnSpc>
                        <a:spcAft>
                          <a:spcPts val="800"/>
                        </a:spcAft>
                      </a:pPr>
                      <a:r>
                        <a:rPr lang="en-US" sz="20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Capital</a:t>
                      </a:r>
                      <a:endParaRPr lang="en-GB" sz="20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Capital</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Adequacy</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Ratio</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20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Management</a:t>
                      </a:r>
                      <a:endParaRPr lang="en-GB" sz="20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Income/cost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20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Liquidity</a:t>
                      </a:r>
                      <a:endParaRPr lang="en-GB" sz="20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Net</a:t>
                      </a:r>
                      <a:r>
                        <a:rPr lang="en-GB" sz="1400" kern="100" spc="-1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Loan/Average</a:t>
                      </a:r>
                      <a:r>
                        <a:rPr lang="en-GB" sz="1400" kern="100" spc="-2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Deposits</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4200086665"/>
                  </a:ext>
                </a:extLst>
              </a:tr>
              <a:tr h="204160">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Core</a:t>
                      </a:r>
                      <a:r>
                        <a:rPr lang="en-US" sz="1400" kern="0" spc="-2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Capital/Total</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Asset</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Personnel expenses/total expenditure</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Active</a:t>
                      </a:r>
                      <a:r>
                        <a:rPr lang="en-GB" sz="1400" kern="100" spc="-1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Liquid/Total</a:t>
                      </a:r>
                      <a:r>
                        <a:rPr lang="en-GB" sz="1400" kern="100" spc="-1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Asset</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761929744"/>
                  </a:ext>
                </a:extLst>
              </a:tr>
              <a:tr h="455609">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Equity/Total</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Asset</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Personnel expenses/Non-interest income</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
                        <a:lnSpc>
                          <a:spcPts val="975"/>
                        </a:lnSpc>
                      </a:pPr>
                      <a:r>
                        <a:rPr lang="en-US" sz="1400" kern="10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Asset</a:t>
                      </a:r>
                      <a:r>
                        <a:rPr lang="en-US" sz="1400" kern="10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10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a:t>
                      </a:r>
                      <a:r>
                        <a:rPr lang="en-US" sz="1400" kern="10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10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Passive</a:t>
                      </a:r>
                      <a:r>
                        <a:rPr lang="en-US" sz="1400" kern="10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10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with</a:t>
                      </a:r>
                      <a:r>
                        <a:rPr lang="en-US" sz="1400" kern="10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10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a</a:t>
                      </a:r>
                      <a:r>
                        <a:rPr lang="en-US" sz="1400" kern="10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10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maturity</a:t>
                      </a:r>
                      <a:r>
                        <a:rPr lang="en-US" sz="1400" kern="100" spc="-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10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of</a:t>
                      </a:r>
                      <a:r>
                        <a:rPr lang="en-US" sz="1400" kern="10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10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three</a:t>
                      </a:r>
                      <a:r>
                        <a:rPr lang="en-US" sz="1400" kern="10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10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months/Total</a:t>
                      </a:r>
                      <a:r>
                        <a:rPr lang="en-US" sz="1400" kern="10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10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Asset</a:t>
                      </a:r>
                      <a:endParaRPr lang="en-GB" sz="1400" kern="1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that</a:t>
                      </a:r>
                      <a:r>
                        <a:rPr lang="en-GB" sz="1400" kern="100" spc="-2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provide</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profit</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65150402"/>
                  </a:ext>
                </a:extLst>
              </a:tr>
              <a:tr h="204160">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Asset</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growth</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Interest expenditure/total deposits</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501652845"/>
                  </a:ext>
                </a:extLst>
              </a:tr>
              <a:tr h="518291">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Equity</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Growth</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(Interest income - Interest expenditure)/Personnel Expenses</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015"/>
                        </a:lnSpc>
                        <a:spcAft>
                          <a:spcPts val="800"/>
                        </a:spcAft>
                      </a:pPr>
                      <a:endParaRPr lang="en-US" sz="20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endParaRPr>
                    </a:p>
                    <a:p>
                      <a:pPr>
                        <a:lnSpc>
                          <a:spcPts val="1015"/>
                        </a:lnSpc>
                        <a:spcAft>
                          <a:spcPts val="800"/>
                        </a:spcAft>
                      </a:pPr>
                      <a:endParaRPr lang="en-US" sz="20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endParaRPr>
                    </a:p>
                    <a:p>
                      <a:pPr>
                        <a:lnSpc>
                          <a:spcPts val="1015"/>
                        </a:lnSpc>
                        <a:spcAft>
                          <a:spcPts val="800"/>
                        </a:spcAft>
                      </a:pPr>
                      <a:r>
                        <a:rPr lang="en-US" sz="20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Sensitivity</a:t>
                      </a:r>
                      <a:endParaRPr lang="en-GB" sz="20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000" kern="0" spc="-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to Market</a:t>
                      </a:r>
                      <a:r>
                        <a:rPr lang="en-US" sz="2000" kern="0" spc="-19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20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Risk</a:t>
                      </a:r>
                      <a:endParaRPr lang="en-GB" sz="20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Asset</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Passive</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sensitive</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to</a:t>
                      </a:r>
                      <a:r>
                        <a:rPr lang="en-GB" sz="1400" kern="100" spc="-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interest</a:t>
                      </a:r>
                      <a:r>
                        <a:rPr lang="en-GB" sz="1400" kern="100" spc="-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rate</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with</a:t>
                      </a:r>
                      <a:r>
                        <a:rPr lang="en-GB" sz="1400" kern="100" spc="-1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a:t>
                      </a:r>
                      <a:r>
                        <a:rPr lang="en-GB" sz="1400" kern="100" spc="-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maturity</a:t>
                      </a:r>
                      <a:r>
                        <a:rPr lang="en-GB" sz="1400" kern="100" spc="-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up</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to 3</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months/Total</a:t>
                      </a:r>
                      <a:r>
                        <a:rPr lang="en-GB" sz="1400" kern="100" spc="-1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Asset</a:t>
                      </a:r>
                      <a:r>
                        <a:rPr lang="en-GB" sz="1400" kern="100" spc="-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that</a:t>
                      </a:r>
                      <a:r>
                        <a:rPr lang="en-GB" sz="1400" kern="100" spc="-1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Provide</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Profit</a:t>
                      </a:r>
                    </a:p>
                    <a:p>
                      <a:pPr>
                        <a:lnSpc>
                          <a:spcPct val="107000"/>
                        </a:lnSpc>
                        <a:spcAft>
                          <a:spcPts val="800"/>
                        </a:spcAft>
                      </a:pP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272638812"/>
                  </a:ext>
                </a:extLst>
              </a:tr>
              <a:tr h="625544">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Fixed</a:t>
                      </a:r>
                      <a:r>
                        <a:rPr lang="en-US" sz="1400" kern="0" spc="-2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Asset/Regulatory</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Capital</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Income/cost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
                        <a:lnSpc>
                          <a:spcPts val="1015"/>
                        </a:lnSpc>
                      </a:pP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88966503"/>
                  </a:ext>
                </a:extLst>
              </a:tr>
              <a:tr h="204160">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ROE</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Net Interest Profit/Total Assets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Net</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Open</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Position</a:t>
                      </a:r>
                      <a:r>
                        <a:rPr lang="en-GB" sz="1400" kern="100" spc="-1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in</a:t>
                      </a:r>
                      <a:r>
                        <a:rPr lang="en-GB" sz="1400" kern="100" spc="-1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foreign</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currency</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436565880"/>
                  </a:ext>
                </a:extLst>
              </a:tr>
              <a:tr h="518291">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Non-Performing</a:t>
                      </a:r>
                      <a:r>
                        <a:rPr lang="en-US" sz="1400" kern="0" spc="-2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Loan</a:t>
                      </a:r>
                      <a:r>
                        <a:rPr lang="en-US" sz="1400" kern="0" spc="-15">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(net)/Regulatory</a:t>
                      </a:r>
                      <a:r>
                        <a:rPr lang="en-US" sz="1400" kern="0" spc="-1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Capital</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Non-interest income/ Total income</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Asset</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Passive</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sensitive</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to</a:t>
                      </a:r>
                      <a:r>
                        <a:rPr lang="en-GB" sz="1400" kern="100" spc="-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interest</a:t>
                      </a:r>
                      <a:r>
                        <a:rPr lang="en-GB" sz="1400" kern="100" spc="-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rate</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with</a:t>
                      </a:r>
                      <a:r>
                        <a:rPr lang="en-GB" sz="1400" kern="100" spc="-1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a:t>
                      </a:r>
                      <a:r>
                        <a:rPr lang="en-GB" sz="1400" kern="100" spc="-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maturity</a:t>
                      </a:r>
                      <a:r>
                        <a:rPr lang="en-GB" sz="1400" kern="100" spc="-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up</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to 3</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months/Total</a:t>
                      </a:r>
                      <a:r>
                        <a:rPr lang="en-GB" sz="1400" kern="100" spc="-1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Asset</a:t>
                      </a:r>
                      <a:r>
                        <a:rPr lang="en-GB" sz="1400" kern="100" spc="-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that</a:t>
                      </a:r>
                      <a:r>
                        <a:rPr lang="en-GB" sz="1400" kern="100" spc="-1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Provide</a:t>
                      </a:r>
                      <a:r>
                        <a:rPr lang="en-GB" sz="1400" kern="100"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Profit</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241135717"/>
                  </a:ext>
                </a:extLst>
              </a:tr>
              <a:tr h="331413">
                <a:tc>
                  <a:txBody>
                    <a:bodyPr/>
                    <a:lstStyle/>
                    <a:p>
                      <a:pPr>
                        <a:lnSpc>
                          <a:spcPct val="107000"/>
                        </a:lnSpc>
                        <a:spcAft>
                          <a:spcPts val="800"/>
                        </a:spcAft>
                      </a:pPr>
                      <a:r>
                        <a:rPr lang="en-US" sz="20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Asset</a:t>
                      </a:r>
                      <a:r>
                        <a:rPr lang="en-US" sz="2000" kern="0" spc="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2000" kern="0" spc="-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Quality</a:t>
                      </a:r>
                      <a:endParaRPr lang="en-GB" sz="20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Non-Performing</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Loan</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(net)/Total</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Loan</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(net)</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20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Earnings</a:t>
                      </a:r>
                      <a:endParaRPr lang="en-GB" sz="20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ROA</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786613400"/>
                  </a:ext>
                </a:extLst>
              </a:tr>
              <a:tr h="204160">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Total</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Loan</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(net)/Total</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Asset</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The</a:t>
                      </a:r>
                      <a:r>
                        <a:rPr lang="en-GB" sz="1400" kern="100" spc="-15">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growth</a:t>
                      </a:r>
                      <a:r>
                        <a:rPr lang="en-GB" sz="1400" kern="100" spc="-15">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of</a:t>
                      </a:r>
                      <a:r>
                        <a:rPr lang="en-GB" sz="1400" kern="100" spc="-15">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revenue</a:t>
                      </a:r>
                      <a:r>
                        <a:rPr lang="en-GB" sz="1400" kern="100" spc="-1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from</a:t>
                      </a:r>
                      <a:r>
                        <a:rPr lang="en-GB" sz="1400" kern="100" spc="-5">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interest</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015035448"/>
                  </a:ext>
                </a:extLst>
              </a:tr>
              <a:tr h="204160">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Growth</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of</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Loan</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Portfolio</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Interest</a:t>
                      </a:r>
                      <a:r>
                        <a:rPr lang="en-GB" sz="1400" kern="100" spc="-15">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revenue/Total</a:t>
                      </a:r>
                      <a:r>
                        <a:rPr lang="en-GB" sz="1400" kern="100" spc="-2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Revenue</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298125136"/>
                  </a:ext>
                </a:extLst>
              </a:tr>
              <a:tr h="204160">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Credit</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Loss</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(Gross)/Total</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Loan</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(Gross)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Net</a:t>
                      </a:r>
                      <a:r>
                        <a:rPr lang="en-GB" sz="1400" kern="100" spc="-1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Interest</a:t>
                      </a:r>
                      <a:r>
                        <a:rPr lang="en-GB" sz="1400" kern="100" spc="-1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Margin</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60476224"/>
                  </a:ext>
                </a:extLst>
              </a:tr>
              <a:tr h="331413">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Large</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Risks</a:t>
                      </a:r>
                      <a:r>
                        <a:rPr lang="en-US" sz="1400" kern="0" spc="-2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(the number</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of</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beneficiaries</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over</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rate)</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Efficiency</a:t>
                      </a:r>
                      <a:r>
                        <a:rPr lang="en-GB" sz="1400" kern="100" spc="-1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Ratio</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10325561"/>
                  </a:ext>
                </a:extLst>
              </a:tr>
              <a:tr h="331413">
                <a:tc>
                  <a:txBody>
                    <a:bodyPr/>
                    <a:lstStyle/>
                    <a:p>
                      <a:pPr>
                        <a:lnSpc>
                          <a:spcPct val="107000"/>
                        </a:lnSpc>
                        <a:spcAft>
                          <a:spcPts val="800"/>
                        </a:spcAft>
                      </a:pPr>
                      <a:r>
                        <a:rPr lang="en-US" sz="1400" kern="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Provisions for Loan Loss Coverage/Non-Performing Loan</a:t>
                      </a:r>
                      <a:r>
                        <a:rPr lang="en-US" sz="1400" kern="0" spc="-19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(gross)</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Interest</a:t>
                      </a:r>
                      <a:r>
                        <a:rPr lang="en-GB" sz="1400" kern="100" spc="-15">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Revenue</a:t>
                      </a:r>
                      <a:r>
                        <a:rPr lang="en-GB" sz="1400" kern="100" spc="-15">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(Net)/Operating</a:t>
                      </a:r>
                      <a:r>
                        <a:rPr lang="en-GB" sz="1400" kern="100" spc="-2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Revenues</a:t>
                      </a:r>
                      <a:r>
                        <a:rPr lang="en-GB" sz="1400" kern="100" spc="-15">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(Gross)</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765397287"/>
                  </a:ext>
                </a:extLst>
              </a:tr>
              <a:tr h="331413">
                <a:tc>
                  <a:txBody>
                    <a:bodyPr/>
                    <a:lstStyle/>
                    <a:p>
                      <a:pPr>
                        <a:lnSpc>
                          <a:spcPct val="107000"/>
                        </a:lnSpc>
                        <a:spcAft>
                          <a:spcPts val="800"/>
                        </a:spcAft>
                      </a:pPr>
                      <a:r>
                        <a:rPr lang="en-US" sz="1400" kern="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Non-Performing</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Loan</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(net)/Total</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Loan</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(net)</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Dividend/Income</a:t>
                      </a:r>
                      <a:r>
                        <a:rPr lang="en-GB" sz="1400" kern="100" spc="-25">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(Net)</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559827930"/>
                  </a:ext>
                </a:extLst>
              </a:tr>
              <a:tr h="204160">
                <a:tc>
                  <a:txBody>
                    <a:bodyPr/>
                    <a:lstStyle/>
                    <a:p>
                      <a:pPr>
                        <a:lnSpc>
                          <a:spcPct val="107000"/>
                        </a:lnSpc>
                        <a:spcAft>
                          <a:spcPts val="800"/>
                        </a:spcAft>
                      </a:pPr>
                      <a:r>
                        <a:rPr lang="en-US" sz="1400" kern="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Total</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Loan</a:t>
                      </a:r>
                      <a:r>
                        <a:rPr lang="en-US" sz="1400" kern="0" spc="-15"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(net)/Total</a:t>
                      </a:r>
                      <a:r>
                        <a:rPr lang="en-US" sz="1400" kern="0" spc="-1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400" kern="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Asset</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The</a:t>
                      </a:r>
                      <a:r>
                        <a:rPr lang="en-GB" sz="1400" kern="100" spc="-15">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growth</a:t>
                      </a:r>
                      <a:r>
                        <a:rPr lang="en-GB" sz="1400" kern="100" spc="-15">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of</a:t>
                      </a:r>
                      <a:r>
                        <a:rPr lang="en-GB" sz="1400" kern="100" spc="-1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net</a:t>
                      </a:r>
                      <a:r>
                        <a:rPr lang="en-GB" sz="1400" kern="100" spc="-5">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interest</a:t>
                      </a:r>
                      <a:r>
                        <a:rPr lang="en-GB" sz="1400" kern="100" spc="-1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revenue</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endParaRPr lang="en-GB" sz="1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029" marR="380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542328199"/>
                  </a:ext>
                </a:extLst>
              </a:tr>
            </a:tbl>
          </a:graphicData>
        </a:graphic>
      </p:graphicFrame>
    </p:spTree>
    <p:extLst>
      <p:ext uri="{BB962C8B-B14F-4D97-AF65-F5344CB8AC3E}">
        <p14:creationId xmlns:p14="http://schemas.microsoft.com/office/powerpoint/2010/main" val="2793081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2250399" cy="10277475"/>
            <a:chOff x="7159244" y="0"/>
            <a:chExt cx="13537294" cy="10277475"/>
          </a:xfrm>
        </p:grpSpPr>
        <p:sp>
          <p:nvSpPr>
            <p:cNvPr id="4" name="object 4"/>
            <p:cNvSpPr/>
            <p:nvPr/>
          </p:nvSpPr>
          <p:spPr>
            <a:xfrm>
              <a:off x="7166865" y="3677285"/>
              <a:ext cx="6448425" cy="6448425"/>
            </a:xfrm>
            <a:custGeom>
              <a:avLst/>
              <a:gdLst/>
              <a:ahLst/>
              <a:cxnLst/>
              <a:rect l="l" t="t" r="r" b="b"/>
              <a:pathLst>
                <a:path w="6448425" h="6448425">
                  <a:moveTo>
                    <a:pt x="3224212" y="6448424"/>
                  </a:moveTo>
                  <a:lnTo>
                    <a:pt x="0" y="3222962"/>
                  </a:lnTo>
                  <a:lnTo>
                    <a:pt x="3224212" y="0"/>
                  </a:lnTo>
                  <a:lnTo>
                    <a:pt x="6448424" y="3222961"/>
                  </a:lnTo>
                  <a:lnTo>
                    <a:pt x="3224212" y="6448424"/>
                  </a:lnTo>
                  <a:close/>
                </a:path>
              </a:pathLst>
            </a:custGeom>
            <a:solidFill>
              <a:srgbClr val="484B67"/>
            </a:solidFill>
          </p:spPr>
          <p:txBody>
            <a:bodyPr wrap="square" lIns="0" tIns="0" rIns="0" bIns="0" rtlCol="0"/>
            <a:lstStyle/>
            <a:p>
              <a:endParaRPr dirty="0"/>
            </a:p>
          </p:txBody>
        </p:sp>
        <p:sp>
          <p:nvSpPr>
            <p:cNvPr id="5" name="object 5"/>
            <p:cNvSpPr/>
            <p:nvPr/>
          </p:nvSpPr>
          <p:spPr>
            <a:xfrm>
              <a:off x="7159244" y="0"/>
              <a:ext cx="6448425" cy="3677285"/>
            </a:xfrm>
            <a:custGeom>
              <a:avLst/>
              <a:gdLst/>
              <a:ahLst/>
              <a:cxnLst/>
              <a:rect l="l" t="t" r="r" b="b"/>
              <a:pathLst>
                <a:path w="6448425" h="3677285">
                  <a:moveTo>
                    <a:pt x="3224212" y="3677229"/>
                  </a:moveTo>
                  <a:lnTo>
                    <a:pt x="0" y="453017"/>
                  </a:lnTo>
                  <a:lnTo>
                    <a:pt x="453017" y="0"/>
                  </a:lnTo>
                  <a:lnTo>
                    <a:pt x="5995407" y="0"/>
                  </a:lnTo>
                  <a:lnTo>
                    <a:pt x="6448424" y="453017"/>
                  </a:lnTo>
                  <a:lnTo>
                    <a:pt x="3224212" y="3677229"/>
                  </a:lnTo>
                  <a:close/>
                </a:path>
              </a:pathLst>
            </a:custGeom>
            <a:solidFill>
              <a:srgbClr val="6FB0D9"/>
            </a:solidFill>
          </p:spPr>
          <p:txBody>
            <a:bodyPr wrap="square" lIns="0" tIns="0" rIns="0" bIns="0" rtlCol="0"/>
            <a:lstStyle/>
            <a:p>
              <a:endParaRPr/>
            </a:p>
          </p:txBody>
        </p:sp>
        <p:sp>
          <p:nvSpPr>
            <p:cNvPr id="6" name="object 6"/>
            <p:cNvSpPr/>
            <p:nvPr/>
          </p:nvSpPr>
          <p:spPr>
            <a:xfrm>
              <a:off x="7622850" y="0"/>
              <a:ext cx="13073688" cy="10277475"/>
            </a:xfrm>
            <a:custGeom>
              <a:avLst/>
              <a:gdLst/>
              <a:ahLst/>
              <a:cxnLst/>
              <a:rect l="l" t="t" r="r" b="b"/>
              <a:pathLst>
                <a:path w="7077075" h="10277475">
                  <a:moveTo>
                    <a:pt x="7077074" y="10277474"/>
                  </a:moveTo>
                  <a:lnTo>
                    <a:pt x="0" y="10277474"/>
                  </a:lnTo>
                  <a:lnTo>
                    <a:pt x="0" y="0"/>
                  </a:lnTo>
                  <a:lnTo>
                    <a:pt x="7077074" y="0"/>
                  </a:lnTo>
                  <a:lnTo>
                    <a:pt x="7077074" y="10277474"/>
                  </a:lnTo>
                  <a:close/>
                </a:path>
              </a:pathLst>
            </a:custGeom>
            <a:solidFill>
              <a:srgbClr val="282937"/>
            </a:solidFill>
          </p:spPr>
          <p:txBody>
            <a:bodyPr wrap="square" lIns="0" tIns="0" rIns="0" bIns="0" rtlCol="0"/>
            <a:lstStyle/>
            <a:p>
              <a:endParaRPr/>
            </a:p>
          </p:txBody>
        </p:sp>
      </p:grpSp>
      <p:sp>
        <p:nvSpPr>
          <p:cNvPr id="7" name="object 7"/>
          <p:cNvSpPr txBox="1">
            <a:spLocks noGrp="1"/>
          </p:cNvSpPr>
          <p:nvPr>
            <p:ph type="title"/>
          </p:nvPr>
        </p:nvSpPr>
        <p:spPr>
          <a:xfrm>
            <a:off x="609600" y="74225"/>
            <a:ext cx="16764001" cy="612988"/>
          </a:xfrm>
          <a:prstGeom prst="rect">
            <a:avLst/>
          </a:prstGeom>
        </p:spPr>
        <p:txBody>
          <a:bodyPr vert="horz" wrap="square" lIns="0" tIns="12700" rIns="0" bIns="0" rtlCol="0">
            <a:spAutoFit/>
          </a:bodyPr>
          <a:lstStyle/>
          <a:p>
            <a:pPr marL="11042650" algn="r">
              <a:lnSpc>
                <a:spcPct val="100000"/>
              </a:lnSpc>
              <a:spcBef>
                <a:spcPts val="100"/>
              </a:spcBef>
            </a:pPr>
            <a:r>
              <a:rPr lang="en-US" spc="400" dirty="0"/>
              <a:t>Methodology</a:t>
            </a:r>
            <a:endParaRPr spc="-250" dirty="0"/>
          </a:p>
        </p:txBody>
      </p:sp>
      <p:sp>
        <p:nvSpPr>
          <p:cNvPr id="14" name="object 14"/>
          <p:cNvSpPr txBox="1"/>
          <p:nvPr/>
        </p:nvSpPr>
        <p:spPr>
          <a:xfrm>
            <a:off x="1295400" y="875287"/>
            <a:ext cx="16459200" cy="2083904"/>
          </a:xfrm>
          <a:prstGeom prst="rect">
            <a:avLst/>
          </a:prstGeom>
        </p:spPr>
        <p:txBody>
          <a:bodyPr vert="horz" wrap="square" lIns="0" tIns="12065" rIns="0" bIns="0" rtlCol="0">
            <a:spAutoFit/>
          </a:bodyPr>
          <a:lstStyle/>
          <a:p>
            <a:pPr algn="just">
              <a:spcBef>
                <a:spcPts val="600"/>
              </a:spcBef>
            </a:pPr>
            <a:endParaRPr lang="en-US" sz="2800" dirty="0" smtClean="0">
              <a:solidFill>
                <a:schemeClr val="bg1"/>
              </a:solidFill>
              <a:effectLst/>
              <a:latin typeface="Trebuchet MS" panose="020B0603020202020204" pitchFamily="34" charset="0"/>
              <a:ea typeface="Times New Roman" panose="02020603050405020304" pitchFamily="18" charset="0"/>
            </a:endParaRPr>
          </a:p>
          <a:p>
            <a:pPr algn="just">
              <a:spcBef>
                <a:spcPts val="600"/>
              </a:spcBef>
            </a:pPr>
            <a:r>
              <a:rPr lang="en-US" sz="2800" dirty="0" smtClean="0">
                <a:solidFill>
                  <a:schemeClr val="bg1"/>
                </a:solidFill>
                <a:effectLst/>
                <a:latin typeface="Trebuchet MS" panose="020B0603020202020204" pitchFamily="34" charset="0"/>
                <a:ea typeface="Times New Roman" panose="02020603050405020304" pitchFamily="18" charset="0"/>
              </a:rPr>
              <a:t>      </a:t>
            </a:r>
            <a:r>
              <a:rPr lang="en-US" sz="3200" i="1" dirty="0" smtClean="0">
                <a:solidFill>
                  <a:schemeClr val="bg1"/>
                </a:solidFill>
                <a:effectLst/>
                <a:latin typeface="Trebuchet MS" panose="020B0603020202020204" pitchFamily="34" charset="0"/>
                <a:ea typeface="Times New Roman" panose="02020603050405020304" pitchFamily="18" charset="0"/>
              </a:rPr>
              <a:t>FSI </a:t>
            </a:r>
            <a:r>
              <a:rPr lang="en-US" sz="3200" i="1" dirty="0">
                <a:solidFill>
                  <a:schemeClr val="bg1"/>
                </a:solidFill>
                <a:effectLst/>
                <a:latin typeface="Trebuchet MS" panose="020B0603020202020204" pitchFamily="34" charset="0"/>
                <a:ea typeface="Times New Roman" panose="02020603050405020304" pitchFamily="18" charset="0"/>
              </a:rPr>
              <a:t>construction through CAELS &amp; CAMELS</a:t>
            </a:r>
            <a:r>
              <a:rPr lang="en-US" sz="3200" i="1" spc="-10" dirty="0">
                <a:solidFill>
                  <a:schemeClr val="bg1"/>
                </a:solidFill>
                <a:effectLst/>
                <a:latin typeface="Trebuchet MS" panose="020B0603020202020204" pitchFamily="34" charset="0"/>
                <a:ea typeface="Times New Roman" panose="02020603050405020304" pitchFamily="18" charset="0"/>
              </a:rPr>
              <a:t>: </a:t>
            </a:r>
            <a:endParaRPr lang="en-US" sz="2800" i="1" spc="-10" dirty="0">
              <a:solidFill>
                <a:schemeClr val="bg1"/>
              </a:solidFill>
              <a:effectLst/>
              <a:latin typeface="Trebuchet MS" panose="020B0603020202020204" pitchFamily="34" charset="0"/>
              <a:ea typeface="Times New Roman" panose="02020603050405020304" pitchFamily="18" charset="0"/>
            </a:endParaRPr>
          </a:p>
          <a:p>
            <a:pPr algn="just">
              <a:spcBef>
                <a:spcPts val="600"/>
              </a:spcBef>
            </a:pPr>
            <a:endParaRPr lang="en-GB" sz="2800" dirty="0">
              <a:solidFill>
                <a:schemeClr val="bg1"/>
              </a:solidFill>
              <a:effectLst/>
              <a:latin typeface="Trebuchet MS" panose="020B0603020202020204" pitchFamily="34" charset="0"/>
              <a:ea typeface="Times New Roman" panose="02020603050405020304" pitchFamily="18" charset="0"/>
            </a:endParaRPr>
          </a:p>
          <a:p>
            <a:pPr marL="4445" algn="ctr">
              <a:lnSpc>
                <a:spcPct val="107000"/>
              </a:lnSpc>
              <a:spcBef>
                <a:spcPts val="770"/>
              </a:spcBef>
              <a:spcAft>
                <a:spcPts val="800"/>
              </a:spcAft>
              <a:tabLst>
                <a:tab pos="1804670" algn="l"/>
              </a:tabLst>
            </a:pPr>
            <a:endParaRPr lang="en-US" sz="2800" spc="30" dirty="0">
              <a:solidFill>
                <a:schemeClr val="bg1"/>
              </a:solidFill>
              <a:latin typeface="Trebuchet MS" panose="020B0603020202020204" pitchFamily="34" charset="0"/>
              <a:cs typeface="Trebuchet MS"/>
            </a:endParaRPr>
          </a:p>
        </p:txBody>
      </p:sp>
      <p:sp>
        <p:nvSpPr>
          <p:cNvPr id="15" name="object 15"/>
          <p:cNvSpPr/>
          <p:nvPr/>
        </p:nvSpPr>
        <p:spPr>
          <a:xfrm>
            <a:off x="14121716" y="875287"/>
            <a:ext cx="4048125" cy="95250"/>
          </a:xfrm>
          <a:custGeom>
            <a:avLst/>
            <a:gdLst/>
            <a:ahLst/>
            <a:cxnLst/>
            <a:rect l="l" t="t" r="r" b="b"/>
            <a:pathLst>
              <a:path w="4048125" h="95250">
                <a:moveTo>
                  <a:pt x="4048124" y="95249"/>
                </a:moveTo>
                <a:lnTo>
                  <a:pt x="0" y="95249"/>
                </a:lnTo>
                <a:lnTo>
                  <a:pt x="0" y="0"/>
                </a:lnTo>
                <a:lnTo>
                  <a:pt x="4048124" y="0"/>
                </a:lnTo>
                <a:lnTo>
                  <a:pt x="4048124" y="95249"/>
                </a:lnTo>
                <a:close/>
              </a:path>
            </a:pathLst>
          </a:custGeom>
          <a:solidFill>
            <a:srgbClr val="6FB0D9"/>
          </a:solidFill>
        </p:spPr>
        <p:txBody>
          <a:bodyPr wrap="square" lIns="0" tIns="0" rIns="0" bIns="0" rtlCol="0"/>
          <a:lstStyle/>
          <a:p>
            <a:endParaRPr/>
          </a:p>
        </p:txBody>
      </p:sp>
      <p:sp>
        <p:nvSpPr>
          <p:cNvPr id="3" name="Slide Number Placeholder 2">
            <a:extLst>
              <a:ext uri="{FF2B5EF4-FFF2-40B4-BE49-F238E27FC236}">
                <a16:creationId xmlns="" xmlns:a16="http://schemas.microsoft.com/office/drawing/2014/main" id="{CDF24F8D-557A-E967-1170-16201E99AD93}"/>
              </a:ext>
            </a:extLst>
          </p:cNvPr>
          <p:cNvSpPr>
            <a:spLocks noGrp="1"/>
          </p:cNvSpPr>
          <p:nvPr>
            <p:ph type="sldNum" sz="quarter" idx="7"/>
          </p:nvPr>
        </p:nvSpPr>
        <p:spPr/>
        <p:txBody>
          <a:bodyPr/>
          <a:lstStyle/>
          <a:p>
            <a:fld id="{B6F15528-21DE-4FAA-801E-634DDDAF4B2B}" type="slidenum">
              <a:rPr lang="en-GB" smtClean="0"/>
              <a:t>11</a:t>
            </a:fld>
            <a:endParaRPr lang="en-GB"/>
          </a:p>
        </p:txBody>
      </p:sp>
      <p:pic>
        <p:nvPicPr>
          <p:cNvPr id="16" name="Picture 15">
            <a:extLst>
              <a:ext uri="{FF2B5EF4-FFF2-40B4-BE49-F238E27FC236}">
                <a16:creationId xmlns="" xmlns:a16="http://schemas.microsoft.com/office/drawing/2014/main" id="{C8F4428F-CD1F-E124-6EA5-AC0CC42E6B04}"/>
              </a:ext>
            </a:extLst>
          </p:cNvPr>
          <p:cNvPicPr>
            <a:picLocks noChangeAspect="1"/>
          </p:cNvPicPr>
          <p:nvPr/>
        </p:nvPicPr>
        <p:blipFill>
          <a:blip r:embed="rId2"/>
          <a:stretch>
            <a:fillRect/>
          </a:stretch>
        </p:blipFill>
        <p:spPr>
          <a:xfrm rot="18929979">
            <a:off x="238327" y="1313495"/>
            <a:ext cx="1047348" cy="1050290"/>
          </a:xfrm>
          <a:prstGeom prst="rect">
            <a:avLst/>
          </a:prstGeom>
        </p:spPr>
      </p:pic>
      <p:pic>
        <p:nvPicPr>
          <p:cNvPr id="18" name="Picture 17">
            <a:extLst>
              <a:ext uri="{FF2B5EF4-FFF2-40B4-BE49-F238E27FC236}">
                <a16:creationId xmlns="" xmlns:a16="http://schemas.microsoft.com/office/drawing/2014/main" id="{9CC990D6-2095-9988-E6C1-932E82D586FB}"/>
              </a:ext>
            </a:extLst>
          </p:cNvPr>
          <p:cNvPicPr>
            <a:picLocks noChangeAspect="1"/>
          </p:cNvPicPr>
          <p:nvPr/>
        </p:nvPicPr>
        <p:blipFill>
          <a:blip r:embed="rId2"/>
          <a:stretch>
            <a:fillRect/>
          </a:stretch>
        </p:blipFill>
        <p:spPr>
          <a:xfrm rot="18929979">
            <a:off x="238327" y="7798363"/>
            <a:ext cx="1047348" cy="1050290"/>
          </a:xfrm>
          <a:prstGeom prst="rect">
            <a:avLst/>
          </a:prstGeom>
        </p:spPr>
      </p:pic>
      <p:sp>
        <p:nvSpPr>
          <p:cNvPr id="8" name="Rectangle 7"/>
          <p:cNvSpPr/>
          <p:nvPr/>
        </p:nvSpPr>
        <p:spPr>
          <a:xfrm>
            <a:off x="1764606" y="1784250"/>
            <a:ext cx="16751994" cy="7294305"/>
          </a:xfrm>
          <a:prstGeom prst="rect">
            <a:avLst/>
          </a:prstGeom>
          <a:ln>
            <a:noFill/>
          </a:ln>
        </p:spPr>
        <p:txBody>
          <a:bodyPr wrap="square">
            <a:spAutoFit/>
          </a:bodyPr>
          <a:lstStyle/>
          <a:p>
            <a:endParaRPr lang="en-US" sz="2800" dirty="0" smtClean="0">
              <a:solidFill>
                <a:schemeClr val="bg1"/>
              </a:solidFill>
              <a:latin typeface="Trebuchet MS" panose="020B0603020202020204" pitchFamily="34" charset="0"/>
            </a:endParaRPr>
          </a:p>
          <a:p>
            <a:r>
              <a:rPr lang="en-US" sz="2800" dirty="0" smtClean="0">
                <a:solidFill>
                  <a:schemeClr val="bg1"/>
                </a:solidFill>
                <a:latin typeface="Trebuchet MS" panose="020B0603020202020204" pitchFamily="34" charset="0"/>
              </a:rPr>
              <a:t>First, using the statistical methods, each indicator included in each of these categories is </a:t>
            </a:r>
            <a:r>
              <a:rPr lang="en-US" sz="2800" dirty="0" smtClean="0">
                <a:solidFill>
                  <a:schemeClr val="bg1"/>
                </a:solidFill>
                <a:latin typeface="Trebuchet MS" panose="020B0603020202020204" pitchFamily="34" charset="0"/>
              </a:rPr>
              <a:t>standardized:</a:t>
            </a:r>
            <a:endParaRPr lang="en-US" sz="2800" dirty="0" smtClean="0">
              <a:solidFill>
                <a:schemeClr val="bg1"/>
              </a:solidFill>
              <a:latin typeface="Trebuchet MS" panose="020B0603020202020204" pitchFamily="34" charset="0"/>
            </a:endParaRPr>
          </a:p>
          <a:p>
            <a:endParaRPr lang="en-US" sz="2800" dirty="0" smtClean="0">
              <a:solidFill>
                <a:schemeClr val="bg1"/>
              </a:solidFill>
              <a:latin typeface="Trebuchet MS" panose="020B0603020202020204" pitchFamily="34" charset="0"/>
            </a:endParaRPr>
          </a:p>
          <a:p>
            <a:endParaRPr lang="en-US" sz="2800" dirty="0" smtClean="0">
              <a:solidFill>
                <a:schemeClr val="bg1"/>
              </a:solidFill>
              <a:latin typeface="Trebuchet MS" panose="020B0603020202020204" pitchFamily="34" charset="0"/>
            </a:endParaRPr>
          </a:p>
          <a:p>
            <a:endParaRPr lang="en-US" sz="2800" dirty="0" smtClean="0">
              <a:solidFill>
                <a:schemeClr val="bg1"/>
              </a:solidFill>
              <a:latin typeface="Trebuchet MS" panose="020B0603020202020204" pitchFamily="34" charset="0"/>
            </a:endParaRPr>
          </a:p>
          <a:p>
            <a:endParaRPr lang="en-US" sz="2800" dirty="0" smtClean="0">
              <a:solidFill>
                <a:schemeClr val="bg1"/>
              </a:solidFill>
              <a:latin typeface="Trebuchet MS" panose="020B0603020202020204" pitchFamily="34" charset="0"/>
            </a:endParaRPr>
          </a:p>
          <a:p>
            <a:endParaRPr lang="en-US" sz="2800" dirty="0" smtClean="0">
              <a:solidFill>
                <a:schemeClr val="bg1"/>
              </a:solidFill>
              <a:latin typeface="Trebuchet MS" panose="020B0603020202020204" pitchFamily="34" charset="0"/>
            </a:endParaRPr>
          </a:p>
          <a:p>
            <a:endParaRPr lang="en-US" sz="2800" dirty="0" smtClean="0">
              <a:solidFill>
                <a:schemeClr val="bg1"/>
              </a:solidFill>
              <a:latin typeface="Trebuchet MS" panose="020B0603020202020204" pitchFamily="34" charset="0"/>
            </a:endParaRPr>
          </a:p>
          <a:p>
            <a:r>
              <a:rPr lang="en-US" sz="2800" dirty="0" err="1" smtClean="0">
                <a:solidFill>
                  <a:schemeClr val="bg1"/>
                </a:solidFill>
                <a:latin typeface="Trebuchet MS" panose="020B0603020202020204" pitchFamily="34" charset="0"/>
              </a:rPr>
              <a:t>Xt</a:t>
            </a:r>
            <a:r>
              <a:rPr lang="en-US" sz="2800" dirty="0" smtClean="0">
                <a:solidFill>
                  <a:schemeClr val="bg1"/>
                </a:solidFill>
                <a:latin typeface="Trebuchet MS" panose="020B0603020202020204" pitchFamily="34" charset="0"/>
              </a:rPr>
              <a:t> represents the value of indicators X during period t; μ is the mean and σ is the standard deviation.</a:t>
            </a:r>
          </a:p>
          <a:p>
            <a:endParaRPr lang="en-US" sz="2800" dirty="0" smtClean="0">
              <a:solidFill>
                <a:schemeClr val="bg1"/>
              </a:solidFill>
              <a:latin typeface="Trebuchet MS" panose="020B0603020202020204" pitchFamily="34" charset="0"/>
            </a:endParaRPr>
          </a:p>
          <a:p>
            <a:r>
              <a:rPr lang="en-US" sz="2800" dirty="0" smtClean="0">
                <a:solidFill>
                  <a:schemeClr val="bg1"/>
                </a:solidFill>
                <a:latin typeface="Trebuchet MS" panose="020B0603020202020204" pitchFamily="34" charset="0"/>
              </a:rPr>
              <a:t>The z values are transformed through 0 and 1 values by using the exponential transformation 1/(1+exp(Z)) and 1/(1+exp(-Z)).</a:t>
            </a:r>
          </a:p>
          <a:p>
            <a:endParaRPr lang="en-US" sz="2800" dirty="0" smtClean="0">
              <a:solidFill>
                <a:schemeClr val="bg1"/>
              </a:solidFill>
              <a:latin typeface="Trebuchet MS" panose="020B0603020202020204" pitchFamily="34" charset="0"/>
            </a:endParaRPr>
          </a:p>
          <a:p>
            <a:r>
              <a:rPr lang="en-US" sz="2800" dirty="0" smtClean="0">
                <a:solidFill>
                  <a:schemeClr val="bg1"/>
                </a:solidFill>
                <a:latin typeface="Trebuchet MS" panose="020B0603020202020204" pitchFamily="34" charset="0"/>
              </a:rPr>
              <a:t>All the sub-components are then converted into a single uncorrelated index by a principal component analysis approach. </a:t>
            </a:r>
          </a:p>
          <a:p>
            <a:r>
              <a:rPr lang="en-US" sz="2000" dirty="0" smtClean="0">
                <a:solidFill>
                  <a:schemeClr val="bg1"/>
                </a:solidFill>
                <a:latin typeface="Trebuchet MS" panose="020B0603020202020204" pitchFamily="34" charset="0"/>
              </a:rPr>
              <a:t> </a:t>
            </a:r>
            <a:endParaRPr lang="en-US" sz="2000" dirty="0">
              <a:solidFill>
                <a:schemeClr val="bg1"/>
              </a:solidFill>
              <a:latin typeface="Trebuchet MS" panose="020B0603020202020204" pitchFamily="34" charset="0"/>
            </a:endParaRPr>
          </a:p>
        </p:txBody>
      </p:sp>
      <p:pic>
        <p:nvPicPr>
          <p:cNvPr id="10" name="Picture 9"/>
          <p:cNvPicPr>
            <a:picLocks noChangeAspect="1"/>
          </p:cNvPicPr>
          <p:nvPr/>
        </p:nvPicPr>
        <p:blipFill rotWithShape="1">
          <a:blip r:embed="rId3"/>
          <a:srcRect l="30833" t="51481" r="58750" b="39630"/>
          <a:stretch/>
        </p:blipFill>
        <p:spPr>
          <a:xfrm>
            <a:off x="8235603" y="3999735"/>
            <a:ext cx="1905000" cy="914400"/>
          </a:xfrm>
          <a:prstGeom prst="rect">
            <a:avLst/>
          </a:prstGeom>
        </p:spPr>
      </p:pic>
    </p:spTree>
    <p:extLst>
      <p:ext uri="{BB962C8B-B14F-4D97-AF65-F5344CB8AC3E}">
        <p14:creationId xmlns:p14="http://schemas.microsoft.com/office/powerpoint/2010/main" val="1435431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640787" y="-86497"/>
            <a:ext cx="5647690" cy="5734685"/>
            <a:chOff x="12640787" y="0"/>
            <a:chExt cx="5647690" cy="5734685"/>
          </a:xfrm>
        </p:grpSpPr>
        <p:sp>
          <p:nvSpPr>
            <p:cNvPr id="3" name="object 3"/>
            <p:cNvSpPr/>
            <p:nvPr/>
          </p:nvSpPr>
          <p:spPr>
            <a:xfrm>
              <a:off x="16373135" y="2795251"/>
              <a:ext cx="1915160" cy="2939415"/>
            </a:xfrm>
            <a:custGeom>
              <a:avLst/>
              <a:gdLst/>
              <a:ahLst/>
              <a:cxnLst/>
              <a:rect l="l" t="t" r="r" b="b"/>
              <a:pathLst>
                <a:path w="1915159" h="2939415">
                  <a:moveTo>
                    <a:pt x="1201425" y="2938873"/>
                  </a:moveTo>
                  <a:lnTo>
                    <a:pt x="0" y="1738312"/>
                  </a:lnTo>
                  <a:lnTo>
                    <a:pt x="1739563" y="0"/>
                  </a:lnTo>
                  <a:lnTo>
                    <a:pt x="1914865" y="175176"/>
                  </a:lnTo>
                  <a:lnTo>
                    <a:pt x="1914865" y="2225946"/>
                  </a:lnTo>
                  <a:lnTo>
                    <a:pt x="1201425" y="2938873"/>
                  </a:lnTo>
                  <a:close/>
                </a:path>
              </a:pathLst>
            </a:custGeom>
            <a:solidFill>
              <a:srgbClr val="484B67"/>
            </a:solidFill>
          </p:spPr>
          <p:txBody>
            <a:bodyPr wrap="square" lIns="0" tIns="0" rIns="0" bIns="0" rtlCol="0"/>
            <a:lstStyle/>
            <a:p>
              <a:endParaRPr/>
            </a:p>
          </p:txBody>
        </p:sp>
        <p:sp>
          <p:nvSpPr>
            <p:cNvPr id="4" name="object 4"/>
            <p:cNvSpPr/>
            <p:nvPr/>
          </p:nvSpPr>
          <p:spPr>
            <a:xfrm>
              <a:off x="12640780" y="0"/>
              <a:ext cx="5647690" cy="4629150"/>
            </a:xfrm>
            <a:custGeom>
              <a:avLst/>
              <a:gdLst/>
              <a:ahLst/>
              <a:cxnLst/>
              <a:rect l="l" t="t" r="r" b="b"/>
              <a:pathLst>
                <a:path w="5647690" h="4629150">
                  <a:moveTo>
                    <a:pt x="5567019" y="2890304"/>
                  </a:moveTo>
                  <a:lnTo>
                    <a:pt x="4936274" y="2257501"/>
                  </a:lnTo>
                  <a:lnTo>
                    <a:pt x="3196717" y="3995813"/>
                  </a:lnTo>
                  <a:lnTo>
                    <a:pt x="3827462" y="4628616"/>
                  </a:lnTo>
                  <a:lnTo>
                    <a:pt x="5567019" y="2890304"/>
                  </a:lnTo>
                  <a:close/>
                </a:path>
                <a:path w="5647690" h="4629150">
                  <a:moveTo>
                    <a:pt x="5647220" y="0"/>
                  </a:moveTo>
                  <a:lnTo>
                    <a:pt x="0" y="0"/>
                  </a:lnTo>
                  <a:lnTo>
                    <a:pt x="3075927" y="3075927"/>
                  </a:lnTo>
                  <a:lnTo>
                    <a:pt x="5647220" y="504647"/>
                  </a:lnTo>
                  <a:lnTo>
                    <a:pt x="5647220" y="0"/>
                  </a:lnTo>
                  <a:close/>
                </a:path>
              </a:pathLst>
            </a:custGeom>
            <a:solidFill>
              <a:srgbClr val="6FB0D9"/>
            </a:solidFill>
          </p:spPr>
          <p:txBody>
            <a:bodyPr wrap="square" lIns="0" tIns="0" rIns="0" bIns="0" rtlCol="0"/>
            <a:lstStyle/>
            <a:p>
              <a:endParaRPr/>
            </a:p>
          </p:txBody>
        </p:sp>
      </p:grpSp>
      <p:sp>
        <p:nvSpPr>
          <p:cNvPr id="5" name="object 5"/>
          <p:cNvSpPr/>
          <p:nvPr/>
        </p:nvSpPr>
        <p:spPr>
          <a:xfrm>
            <a:off x="15062500" y="6675000"/>
            <a:ext cx="3225800" cy="3612515"/>
          </a:xfrm>
          <a:custGeom>
            <a:avLst/>
            <a:gdLst/>
            <a:ahLst/>
            <a:cxnLst/>
            <a:rect l="l" t="t" r="r" b="b"/>
            <a:pathLst>
              <a:path w="3225800" h="3612515">
                <a:moveTo>
                  <a:pt x="3225499" y="3611999"/>
                </a:moveTo>
                <a:lnTo>
                  <a:pt x="386687" y="3611999"/>
                </a:lnTo>
                <a:lnTo>
                  <a:pt x="0" y="3225462"/>
                </a:lnTo>
                <a:lnTo>
                  <a:pt x="3224211" y="0"/>
                </a:lnTo>
                <a:lnTo>
                  <a:pt x="3225499" y="1287"/>
                </a:lnTo>
                <a:lnTo>
                  <a:pt x="3225499" y="3611999"/>
                </a:lnTo>
                <a:close/>
              </a:path>
            </a:pathLst>
          </a:custGeom>
          <a:solidFill>
            <a:srgbClr val="6FB0D9"/>
          </a:solidFill>
        </p:spPr>
        <p:txBody>
          <a:bodyPr wrap="square" lIns="0" tIns="0" rIns="0" bIns="0" rtlCol="0"/>
          <a:lstStyle/>
          <a:p>
            <a:endParaRPr/>
          </a:p>
        </p:txBody>
      </p:sp>
      <p:sp>
        <p:nvSpPr>
          <p:cNvPr id="9" name="object 9"/>
          <p:cNvSpPr txBox="1">
            <a:spLocks noGrp="1"/>
          </p:cNvSpPr>
          <p:nvPr>
            <p:ph type="title"/>
          </p:nvPr>
        </p:nvSpPr>
        <p:spPr>
          <a:xfrm>
            <a:off x="702036" y="55904"/>
            <a:ext cx="6367780" cy="551180"/>
          </a:xfrm>
          <a:prstGeom prst="rect">
            <a:avLst/>
          </a:prstGeom>
        </p:spPr>
        <p:txBody>
          <a:bodyPr vert="horz" wrap="square" lIns="0" tIns="12700" rIns="0" bIns="0" rtlCol="0">
            <a:spAutoFit/>
          </a:bodyPr>
          <a:lstStyle/>
          <a:p>
            <a:pPr marL="12700">
              <a:lnSpc>
                <a:spcPct val="100000"/>
              </a:lnSpc>
              <a:spcBef>
                <a:spcPts val="100"/>
              </a:spcBef>
            </a:pPr>
            <a:r>
              <a:rPr lang="en-US" sz="3450" spc="-15" dirty="0">
                <a:latin typeface="Georgia"/>
                <a:cs typeface="Georgia"/>
              </a:rPr>
              <a:t>Estimated results</a:t>
            </a:r>
            <a:endParaRPr sz="3450" dirty="0">
              <a:latin typeface="Georgia"/>
              <a:cs typeface="Georgia"/>
            </a:endParaRPr>
          </a:p>
        </p:txBody>
      </p:sp>
      <p:sp>
        <p:nvSpPr>
          <p:cNvPr id="14" name="object 14"/>
          <p:cNvSpPr/>
          <p:nvPr/>
        </p:nvSpPr>
        <p:spPr>
          <a:xfrm>
            <a:off x="598405" y="638432"/>
            <a:ext cx="4048125" cy="95250"/>
          </a:xfrm>
          <a:custGeom>
            <a:avLst/>
            <a:gdLst/>
            <a:ahLst/>
            <a:cxnLst/>
            <a:rect l="l" t="t" r="r" b="b"/>
            <a:pathLst>
              <a:path w="4048125" h="95250">
                <a:moveTo>
                  <a:pt x="4048124" y="95249"/>
                </a:moveTo>
                <a:lnTo>
                  <a:pt x="0" y="95249"/>
                </a:lnTo>
                <a:lnTo>
                  <a:pt x="0" y="0"/>
                </a:lnTo>
                <a:lnTo>
                  <a:pt x="4048124" y="0"/>
                </a:lnTo>
                <a:lnTo>
                  <a:pt x="4048124" y="95249"/>
                </a:lnTo>
                <a:close/>
              </a:path>
            </a:pathLst>
          </a:custGeom>
          <a:solidFill>
            <a:srgbClr val="6FB0D9"/>
          </a:solidFill>
        </p:spPr>
        <p:txBody>
          <a:bodyPr wrap="square" lIns="0" tIns="0" rIns="0" bIns="0" rtlCol="0"/>
          <a:lstStyle/>
          <a:p>
            <a:endParaRPr/>
          </a:p>
        </p:txBody>
      </p:sp>
      <p:grpSp>
        <p:nvGrpSpPr>
          <p:cNvPr id="15" name="object 15"/>
          <p:cNvGrpSpPr/>
          <p:nvPr/>
        </p:nvGrpSpPr>
        <p:grpSpPr>
          <a:xfrm>
            <a:off x="0" y="686057"/>
            <a:ext cx="4495800" cy="9601200"/>
            <a:chOff x="0" y="686057"/>
            <a:chExt cx="3863975" cy="9601200"/>
          </a:xfrm>
        </p:grpSpPr>
        <p:sp>
          <p:nvSpPr>
            <p:cNvPr id="16" name="object 16"/>
            <p:cNvSpPr/>
            <p:nvPr/>
          </p:nvSpPr>
          <p:spPr>
            <a:xfrm>
              <a:off x="0" y="686057"/>
              <a:ext cx="2930525" cy="5860415"/>
            </a:xfrm>
            <a:custGeom>
              <a:avLst/>
              <a:gdLst/>
              <a:ahLst/>
              <a:cxnLst/>
              <a:rect l="l" t="t" r="r" b="b"/>
              <a:pathLst>
                <a:path w="2930525" h="5860415">
                  <a:moveTo>
                    <a:pt x="0" y="5860291"/>
                  </a:moveTo>
                  <a:lnTo>
                    <a:pt x="0" y="0"/>
                  </a:lnTo>
                  <a:lnTo>
                    <a:pt x="2930145" y="2929009"/>
                  </a:lnTo>
                  <a:lnTo>
                    <a:pt x="0" y="5860291"/>
                  </a:lnTo>
                  <a:close/>
                </a:path>
              </a:pathLst>
            </a:custGeom>
            <a:solidFill>
              <a:srgbClr val="484B67"/>
            </a:solidFill>
          </p:spPr>
          <p:txBody>
            <a:bodyPr wrap="square" lIns="0" tIns="0" rIns="0" bIns="0" rtlCol="0"/>
            <a:lstStyle/>
            <a:p>
              <a:endParaRPr/>
            </a:p>
          </p:txBody>
        </p:sp>
        <p:sp>
          <p:nvSpPr>
            <p:cNvPr id="17" name="object 17"/>
            <p:cNvSpPr/>
            <p:nvPr/>
          </p:nvSpPr>
          <p:spPr>
            <a:xfrm>
              <a:off x="0" y="6216954"/>
              <a:ext cx="3863975" cy="4070350"/>
            </a:xfrm>
            <a:custGeom>
              <a:avLst/>
              <a:gdLst/>
              <a:ahLst/>
              <a:cxnLst/>
              <a:rect l="l" t="t" r="r" b="b"/>
              <a:pathLst>
                <a:path w="3863975" h="4070350">
                  <a:moveTo>
                    <a:pt x="3018028" y="4070045"/>
                  </a:moveTo>
                  <a:lnTo>
                    <a:pt x="0" y="4070045"/>
                  </a:lnTo>
                  <a:lnTo>
                    <a:pt x="0" y="639648"/>
                  </a:lnTo>
                  <a:lnTo>
                    <a:pt x="639648" y="0"/>
                  </a:lnTo>
                  <a:lnTo>
                    <a:pt x="3863861" y="3224212"/>
                  </a:lnTo>
                  <a:lnTo>
                    <a:pt x="3018028" y="4070045"/>
                  </a:lnTo>
                  <a:close/>
                </a:path>
              </a:pathLst>
            </a:custGeom>
            <a:solidFill>
              <a:srgbClr val="6FB0D9"/>
            </a:solidFill>
          </p:spPr>
          <p:txBody>
            <a:bodyPr wrap="square" lIns="0" tIns="0" rIns="0" bIns="0" rtlCol="0"/>
            <a:lstStyle/>
            <a:p>
              <a:endParaRPr/>
            </a:p>
          </p:txBody>
        </p:sp>
      </p:grpSp>
      <p:sp>
        <p:nvSpPr>
          <p:cNvPr id="10" name="Slide Number Placeholder 9">
            <a:extLst>
              <a:ext uri="{FF2B5EF4-FFF2-40B4-BE49-F238E27FC236}">
                <a16:creationId xmlns="" xmlns:a16="http://schemas.microsoft.com/office/drawing/2014/main" id="{3E589F58-D491-BD7E-D428-DFC543EA35C7}"/>
              </a:ext>
            </a:extLst>
          </p:cNvPr>
          <p:cNvSpPr>
            <a:spLocks noGrp="1"/>
          </p:cNvSpPr>
          <p:nvPr>
            <p:ph type="sldNum" sz="quarter" idx="7"/>
          </p:nvPr>
        </p:nvSpPr>
        <p:spPr/>
        <p:txBody>
          <a:bodyPr/>
          <a:lstStyle/>
          <a:p>
            <a:fld id="{B6F15528-21DE-4FAA-801E-634DDDAF4B2B}" type="slidenum">
              <a:rPr lang="en-GB" smtClean="0"/>
              <a:t>12</a:t>
            </a:fld>
            <a:endParaRPr lang="en-GB"/>
          </a:p>
        </p:txBody>
      </p:sp>
      <p:pic>
        <p:nvPicPr>
          <p:cNvPr id="38" name="Picture 37">
            <a:extLst>
              <a:ext uri="{FF2B5EF4-FFF2-40B4-BE49-F238E27FC236}">
                <a16:creationId xmlns="" xmlns:a16="http://schemas.microsoft.com/office/drawing/2014/main" id="{4A9B92BF-9AE1-78CC-D6B9-0A8C03DBBB45}"/>
              </a:ext>
            </a:extLst>
          </p:cNvPr>
          <p:cNvPicPr>
            <a:picLocks noChangeAspect="1"/>
          </p:cNvPicPr>
          <p:nvPr/>
        </p:nvPicPr>
        <p:blipFill rotWithShape="1">
          <a:blip r:embed="rId2"/>
          <a:srcRect l="559" t="2137"/>
          <a:stretch/>
        </p:blipFill>
        <p:spPr>
          <a:xfrm>
            <a:off x="1836554" y="914144"/>
            <a:ext cx="14614891" cy="2876601"/>
          </a:xfrm>
          <a:prstGeom prst="rect">
            <a:avLst/>
          </a:prstGeom>
        </p:spPr>
      </p:pic>
      <p:pic>
        <p:nvPicPr>
          <p:cNvPr id="40" name="Picture 39">
            <a:extLst>
              <a:ext uri="{FF2B5EF4-FFF2-40B4-BE49-F238E27FC236}">
                <a16:creationId xmlns="" xmlns:a16="http://schemas.microsoft.com/office/drawing/2014/main" id="{43F3FCB4-3F47-84C5-A804-C3B8617BC276}"/>
              </a:ext>
            </a:extLst>
          </p:cNvPr>
          <p:cNvPicPr>
            <a:picLocks noChangeAspect="1"/>
          </p:cNvPicPr>
          <p:nvPr/>
        </p:nvPicPr>
        <p:blipFill rotWithShape="1">
          <a:blip r:embed="rId3"/>
          <a:srcRect l="521" r="416"/>
          <a:stretch/>
        </p:blipFill>
        <p:spPr>
          <a:xfrm>
            <a:off x="1836554" y="3839193"/>
            <a:ext cx="14614890" cy="3015162"/>
          </a:xfrm>
          <a:prstGeom prst="rect">
            <a:avLst/>
          </a:prstGeom>
        </p:spPr>
      </p:pic>
      <p:pic>
        <p:nvPicPr>
          <p:cNvPr id="12" name="Picture 11">
            <a:extLst>
              <a:ext uri="{FF2B5EF4-FFF2-40B4-BE49-F238E27FC236}">
                <a16:creationId xmlns="" xmlns:a16="http://schemas.microsoft.com/office/drawing/2014/main" id="{FAD9F46F-58A8-44D6-BA34-6346BF0157E4}"/>
              </a:ext>
            </a:extLst>
          </p:cNvPr>
          <p:cNvPicPr>
            <a:picLocks noChangeAspect="1"/>
          </p:cNvPicPr>
          <p:nvPr/>
        </p:nvPicPr>
        <p:blipFill>
          <a:blip r:embed="rId4"/>
          <a:stretch>
            <a:fillRect/>
          </a:stretch>
        </p:blipFill>
        <p:spPr>
          <a:xfrm>
            <a:off x="1836554" y="6902803"/>
            <a:ext cx="14614890" cy="3027902"/>
          </a:xfrm>
          <a:prstGeom prst="rect">
            <a:avLst/>
          </a:prstGeom>
        </p:spPr>
      </p:pic>
    </p:spTree>
    <p:extLst>
      <p:ext uri="{BB962C8B-B14F-4D97-AF65-F5344CB8AC3E}">
        <p14:creationId xmlns:p14="http://schemas.microsoft.com/office/powerpoint/2010/main" val="2522750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640787" y="-86497"/>
            <a:ext cx="5647690" cy="5734685"/>
            <a:chOff x="12640787" y="0"/>
            <a:chExt cx="5647690" cy="5734685"/>
          </a:xfrm>
        </p:grpSpPr>
        <p:sp>
          <p:nvSpPr>
            <p:cNvPr id="3" name="object 3"/>
            <p:cNvSpPr/>
            <p:nvPr/>
          </p:nvSpPr>
          <p:spPr>
            <a:xfrm>
              <a:off x="16373135" y="2795251"/>
              <a:ext cx="1915160" cy="2939415"/>
            </a:xfrm>
            <a:custGeom>
              <a:avLst/>
              <a:gdLst/>
              <a:ahLst/>
              <a:cxnLst/>
              <a:rect l="l" t="t" r="r" b="b"/>
              <a:pathLst>
                <a:path w="1915159" h="2939415">
                  <a:moveTo>
                    <a:pt x="1201425" y="2938873"/>
                  </a:moveTo>
                  <a:lnTo>
                    <a:pt x="0" y="1738312"/>
                  </a:lnTo>
                  <a:lnTo>
                    <a:pt x="1739563" y="0"/>
                  </a:lnTo>
                  <a:lnTo>
                    <a:pt x="1914865" y="175176"/>
                  </a:lnTo>
                  <a:lnTo>
                    <a:pt x="1914865" y="2225946"/>
                  </a:lnTo>
                  <a:lnTo>
                    <a:pt x="1201425" y="2938873"/>
                  </a:lnTo>
                  <a:close/>
                </a:path>
              </a:pathLst>
            </a:custGeom>
            <a:solidFill>
              <a:srgbClr val="484B67"/>
            </a:solidFill>
          </p:spPr>
          <p:txBody>
            <a:bodyPr wrap="square" lIns="0" tIns="0" rIns="0" bIns="0" rtlCol="0"/>
            <a:lstStyle/>
            <a:p>
              <a:endParaRPr/>
            </a:p>
          </p:txBody>
        </p:sp>
        <p:sp>
          <p:nvSpPr>
            <p:cNvPr id="4" name="object 4"/>
            <p:cNvSpPr/>
            <p:nvPr/>
          </p:nvSpPr>
          <p:spPr>
            <a:xfrm>
              <a:off x="12640780" y="0"/>
              <a:ext cx="5647690" cy="4629150"/>
            </a:xfrm>
            <a:custGeom>
              <a:avLst/>
              <a:gdLst/>
              <a:ahLst/>
              <a:cxnLst/>
              <a:rect l="l" t="t" r="r" b="b"/>
              <a:pathLst>
                <a:path w="5647690" h="4629150">
                  <a:moveTo>
                    <a:pt x="5567019" y="2890304"/>
                  </a:moveTo>
                  <a:lnTo>
                    <a:pt x="4936274" y="2257501"/>
                  </a:lnTo>
                  <a:lnTo>
                    <a:pt x="3196717" y="3995813"/>
                  </a:lnTo>
                  <a:lnTo>
                    <a:pt x="3827462" y="4628616"/>
                  </a:lnTo>
                  <a:lnTo>
                    <a:pt x="5567019" y="2890304"/>
                  </a:lnTo>
                  <a:close/>
                </a:path>
                <a:path w="5647690" h="4629150">
                  <a:moveTo>
                    <a:pt x="5647220" y="0"/>
                  </a:moveTo>
                  <a:lnTo>
                    <a:pt x="0" y="0"/>
                  </a:lnTo>
                  <a:lnTo>
                    <a:pt x="3075927" y="3075927"/>
                  </a:lnTo>
                  <a:lnTo>
                    <a:pt x="5647220" y="504647"/>
                  </a:lnTo>
                  <a:lnTo>
                    <a:pt x="5647220" y="0"/>
                  </a:lnTo>
                  <a:close/>
                </a:path>
              </a:pathLst>
            </a:custGeom>
            <a:solidFill>
              <a:srgbClr val="6FB0D9"/>
            </a:solidFill>
          </p:spPr>
          <p:txBody>
            <a:bodyPr wrap="square" lIns="0" tIns="0" rIns="0" bIns="0" rtlCol="0"/>
            <a:lstStyle/>
            <a:p>
              <a:endParaRPr/>
            </a:p>
          </p:txBody>
        </p:sp>
      </p:grpSp>
      <p:sp>
        <p:nvSpPr>
          <p:cNvPr id="5" name="object 5"/>
          <p:cNvSpPr/>
          <p:nvPr/>
        </p:nvSpPr>
        <p:spPr>
          <a:xfrm>
            <a:off x="15062500" y="6675000"/>
            <a:ext cx="3225800" cy="3612515"/>
          </a:xfrm>
          <a:custGeom>
            <a:avLst/>
            <a:gdLst/>
            <a:ahLst/>
            <a:cxnLst/>
            <a:rect l="l" t="t" r="r" b="b"/>
            <a:pathLst>
              <a:path w="3225800" h="3612515">
                <a:moveTo>
                  <a:pt x="3225499" y="3611999"/>
                </a:moveTo>
                <a:lnTo>
                  <a:pt x="386687" y="3611999"/>
                </a:lnTo>
                <a:lnTo>
                  <a:pt x="0" y="3225462"/>
                </a:lnTo>
                <a:lnTo>
                  <a:pt x="3224211" y="0"/>
                </a:lnTo>
                <a:lnTo>
                  <a:pt x="3225499" y="1287"/>
                </a:lnTo>
                <a:lnTo>
                  <a:pt x="3225499" y="3611999"/>
                </a:lnTo>
                <a:close/>
              </a:path>
            </a:pathLst>
          </a:custGeom>
          <a:solidFill>
            <a:srgbClr val="6FB0D9"/>
          </a:solidFill>
        </p:spPr>
        <p:txBody>
          <a:bodyPr wrap="square" lIns="0" tIns="0" rIns="0" bIns="0" rtlCol="0"/>
          <a:lstStyle/>
          <a:p>
            <a:endParaRPr/>
          </a:p>
        </p:txBody>
      </p:sp>
      <p:sp>
        <p:nvSpPr>
          <p:cNvPr id="9" name="object 9"/>
          <p:cNvSpPr txBox="1">
            <a:spLocks noGrp="1"/>
          </p:cNvSpPr>
          <p:nvPr>
            <p:ph type="title"/>
          </p:nvPr>
        </p:nvSpPr>
        <p:spPr>
          <a:xfrm>
            <a:off x="702036" y="55904"/>
            <a:ext cx="6367780" cy="551180"/>
          </a:xfrm>
          <a:prstGeom prst="rect">
            <a:avLst/>
          </a:prstGeom>
        </p:spPr>
        <p:txBody>
          <a:bodyPr vert="horz" wrap="square" lIns="0" tIns="12700" rIns="0" bIns="0" rtlCol="0">
            <a:spAutoFit/>
          </a:bodyPr>
          <a:lstStyle/>
          <a:p>
            <a:pPr marL="12700">
              <a:lnSpc>
                <a:spcPct val="100000"/>
              </a:lnSpc>
              <a:spcBef>
                <a:spcPts val="100"/>
              </a:spcBef>
            </a:pPr>
            <a:r>
              <a:rPr lang="en-US" sz="3450" spc="-15" dirty="0">
                <a:latin typeface="Georgia"/>
                <a:cs typeface="Georgia"/>
              </a:rPr>
              <a:t>Estimated results</a:t>
            </a:r>
            <a:endParaRPr sz="3450" dirty="0">
              <a:latin typeface="Georgia"/>
              <a:cs typeface="Georgia"/>
            </a:endParaRPr>
          </a:p>
        </p:txBody>
      </p:sp>
      <p:sp>
        <p:nvSpPr>
          <p:cNvPr id="14" name="object 14"/>
          <p:cNvSpPr/>
          <p:nvPr/>
        </p:nvSpPr>
        <p:spPr>
          <a:xfrm>
            <a:off x="598405" y="638432"/>
            <a:ext cx="4048125" cy="95250"/>
          </a:xfrm>
          <a:custGeom>
            <a:avLst/>
            <a:gdLst/>
            <a:ahLst/>
            <a:cxnLst/>
            <a:rect l="l" t="t" r="r" b="b"/>
            <a:pathLst>
              <a:path w="4048125" h="95250">
                <a:moveTo>
                  <a:pt x="4048124" y="95249"/>
                </a:moveTo>
                <a:lnTo>
                  <a:pt x="0" y="95249"/>
                </a:lnTo>
                <a:lnTo>
                  <a:pt x="0" y="0"/>
                </a:lnTo>
                <a:lnTo>
                  <a:pt x="4048124" y="0"/>
                </a:lnTo>
                <a:lnTo>
                  <a:pt x="4048124" y="95249"/>
                </a:lnTo>
                <a:close/>
              </a:path>
            </a:pathLst>
          </a:custGeom>
          <a:solidFill>
            <a:srgbClr val="6FB0D9"/>
          </a:solidFill>
        </p:spPr>
        <p:txBody>
          <a:bodyPr wrap="square" lIns="0" tIns="0" rIns="0" bIns="0" rtlCol="0"/>
          <a:lstStyle/>
          <a:p>
            <a:endParaRPr/>
          </a:p>
        </p:txBody>
      </p:sp>
      <p:grpSp>
        <p:nvGrpSpPr>
          <p:cNvPr id="15" name="object 15"/>
          <p:cNvGrpSpPr/>
          <p:nvPr/>
        </p:nvGrpSpPr>
        <p:grpSpPr>
          <a:xfrm>
            <a:off x="0" y="686057"/>
            <a:ext cx="4495800" cy="9601200"/>
            <a:chOff x="0" y="686057"/>
            <a:chExt cx="3863975" cy="9601200"/>
          </a:xfrm>
        </p:grpSpPr>
        <p:sp>
          <p:nvSpPr>
            <p:cNvPr id="16" name="object 16"/>
            <p:cNvSpPr/>
            <p:nvPr/>
          </p:nvSpPr>
          <p:spPr>
            <a:xfrm>
              <a:off x="0" y="686057"/>
              <a:ext cx="2930525" cy="5860415"/>
            </a:xfrm>
            <a:custGeom>
              <a:avLst/>
              <a:gdLst/>
              <a:ahLst/>
              <a:cxnLst/>
              <a:rect l="l" t="t" r="r" b="b"/>
              <a:pathLst>
                <a:path w="2930525" h="5860415">
                  <a:moveTo>
                    <a:pt x="0" y="5860291"/>
                  </a:moveTo>
                  <a:lnTo>
                    <a:pt x="0" y="0"/>
                  </a:lnTo>
                  <a:lnTo>
                    <a:pt x="2930145" y="2929009"/>
                  </a:lnTo>
                  <a:lnTo>
                    <a:pt x="0" y="5860291"/>
                  </a:lnTo>
                  <a:close/>
                </a:path>
              </a:pathLst>
            </a:custGeom>
            <a:solidFill>
              <a:srgbClr val="484B67"/>
            </a:solidFill>
          </p:spPr>
          <p:txBody>
            <a:bodyPr wrap="square" lIns="0" tIns="0" rIns="0" bIns="0" rtlCol="0"/>
            <a:lstStyle/>
            <a:p>
              <a:endParaRPr/>
            </a:p>
          </p:txBody>
        </p:sp>
        <p:sp>
          <p:nvSpPr>
            <p:cNvPr id="17" name="object 17"/>
            <p:cNvSpPr/>
            <p:nvPr/>
          </p:nvSpPr>
          <p:spPr>
            <a:xfrm>
              <a:off x="0" y="6216954"/>
              <a:ext cx="3863975" cy="4070350"/>
            </a:xfrm>
            <a:custGeom>
              <a:avLst/>
              <a:gdLst/>
              <a:ahLst/>
              <a:cxnLst/>
              <a:rect l="l" t="t" r="r" b="b"/>
              <a:pathLst>
                <a:path w="3863975" h="4070350">
                  <a:moveTo>
                    <a:pt x="3018028" y="4070045"/>
                  </a:moveTo>
                  <a:lnTo>
                    <a:pt x="0" y="4070045"/>
                  </a:lnTo>
                  <a:lnTo>
                    <a:pt x="0" y="639648"/>
                  </a:lnTo>
                  <a:lnTo>
                    <a:pt x="639648" y="0"/>
                  </a:lnTo>
                  <a:lnTo>
                    <a:pt x="3863861" y="3224212"/>
                  </a:lnTo>
                  <a:lnTo>
                    <a:pt x="3018028" y="4070045"/>
                  </a:lnTo>
                  <a:close/>
                </a:path>
              </a:pathLst>
            </a:custGeom>
            <a:solidFill>
              <a:srgbClr val="6FB0D9"/>
            </a:solidFill>
          </p:spPr>
          <p:txBody>
            <a:bodyPr wrap="square" lIns="0" tIns="0" rIns="0" bIns="0" rtlCol="0"/>
            <a:lstStyle/>
            <a:p>
              <a:endParaRPr/>
            </a:p>
          </p:txBody>
        </p:sp>
      </p:grpSp>
      <p:sp>
        <p:nvSpPr>
          <p:cNvPr id="10" name="Slide Number Placeholder 9">
            <a:extLst>
              <a:ext uri="{FF2B5EF4-FFF2-40B4-BE49-F238E27FC236}">
                <a16:creationId xmlns="" xmlns:a16="http://schemas.microsoft.com/office/drawing/2014/main" id="{3E589F58-D491-BD7E-D428-DFC543EA35C7}"/>
              </a:ext>
            </a:extLst>
          </p:cNvPr>
          <p:cNvSpPr>
            <a:spLocks noGrp="1"/>
          </p:cNvSpPr>
          <p:nvPr>
            <p:ph type="sldNum" sz="quarter" idx="7"/>
          </p:nvPr>
        </p:nvSpPr>
        <p:spPr/>
        <p:txBody>
          <a:bodyPr/>
          <a:lstStyle/>
          <a:p>
            <a:fld id="{B6F15528-21DE-4FAA-801E-634DDDAF4B2B}" type="slidenum">
              <a:rPr lang="en-GB" smtClean="0"/>
              <a:t>13</a:t>
            </a:fld>
            <a:endParaRPr lang="en-GB"/>
          </a:p>
        </p:txBody>
      </p:sp>
      <p:pic>
        <p:nvPicPr>
          <p:cNvPr id="8" name="Picture 7">
            <a:extLst>
              <a:ext uri="{FF2B5EF4-FFF2-40B4-BE49-F238E27FC236}">
                <a16:creationId xmlns="" xmlns:a16="http://schemas.microsoft.com/office/drawing/2014/main" id="{0BED4464-1DE4-60BC-FF17-7B013958BFDB}"/>
              </a:ext>
            </a:extLst>
          </p:cNvPr>
          <p:cNvPicPr>
            <a:picLocks noChangeAspect="1"/>
          </p:cNvPicPr>
          <p:nvPr/>
        </p:nvPicPr>
        <p:blipFill>
          <a:blip r:embed="rId2"/>
          <a:stretch>
            <a:fillRect/>
          </a:stretch>
        </p:blipFill>
        <p:spPr>
          <a:xfrm>
            <a:off x="1836554" y="844092"/>
            <a:ext cx="14633421" cy="2986718"/>
          </a:xfrm>
          <a:prstGeom prst="rect">
            <a:avLst/>
          </a:prstGeom>
        </p:spPr>
      </p:pic>
      <p:pic>
        <p:nvPicPr>
          <p:cNvPr id="18" name="Picture 17">
            <a:extLst>
              <a:ext uri="{FF2B5EF4-FFF2-40B4-BE49-F238E27FC236}">
                <a16:creationId xmlns="" xmlns:a16="http://schemas.microsoft.com/office/drawing/2014/main" id="{F0AF1DD4-22EC-166A-54F1-74EB1EC349FA}"/>
              </a:ext>
            </a:extLst>
          </p:cNvPr>
          <p:cNvPicPr>
            <a:picLocks noChangeAspect="1"/>
          </p:cNvPicPr>
          <p:nvPr/>
        </p:nvPicPr>
        <p:blipFill>
          <a:blip r:embed="rId3"/>
          <a:stretch>
            <a:fillRect/>
          </a:stretch>
        </p:blipFill>
        <p:spPr>
          <a:xfrm>
            <a:off x="1836554" y="3878435"/>
            <a:ext cx="14646983" cy="2986718"/>
          </a:xfrm>
          <a:prstGeom prst="rect">
            <a:avLst/>
          </a:prstGeom>
        </p:spPr>
      </p:pic>
      <p:pic>
        <p:nvPicPr>
          <p:cNvPr id="20" name="Picture 19">
            <a:extLst>
              <a:ext uri="{FF2B5EF4-FFF2-40B4-BE49-F238E27FC236}">
                <a16:creationId xmlns="" xmlns:a16="http://schemas.microsoft.com/office/drawing/2014/main" id="{474FCAF4-428B-FEA4-0E06-34FFCF1E664B}"/>
              </a:ext>
            </a:extLst>
          </p:cNvPr>
          <p:cNvPicPr>
            <a:picLocks noChangeAspect="1"/>
          </p:cNvPicPr>
          <p:nvPr/>
        </p:nvPicPr>
        <p:blipFill>
          <a:blip r:embed="rId4"/>
          <a:stretch>
            <a:fillRect/>
          </a:stretch>
        </p:blipFill>
        <p:spPr>
          <a:xfrm>
            <a:off x="1836554" y="6907734"/>
            <a:ext cx="14646983" cy="3341861"/>
          </a:xfrm>
          <a:prstGeom prst="rect">
            <a:avLst/>
          </a:prstGeom>
        </p:spPr>
      </p:pic>
    </p:spTree>
    <p:extLst>
      <p:ext uri="{BB962C8B-B14F-4D97-AF65-F5344CB8AC3E}">
        <p14:creationId xmlns:p14="http://schemas.microsoft.com/office/powerpoint/2010/main" val="2990959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640787" y="-86497"/>
            <a:ext cx="5647690" cy="5734685"/>
            <a:chOff x="12640787" y="0"/>
            <a:chExt cx="5647690" cy="5734685"/>
          </a:xfrm>
        </p:grpSpPr>
        <p:sp>
          <p:nvSpPr>
            <p:cNvPr id="3" name="object 3"/>
            <p:cNvSpPr/>
            <p:nvPr/>
          </p:nvSpPr>
          <p:spPr>
            <a:xfrm>
              <a:off x="16373135" y="2795251"/>
              <a:ext cx="1915160" cy="2939415"/>
            </a:xfrm>
            <a:custGeom>
              <a:avLst/>
              <a:gdLst/>
              <a:ahLst/>
              <a:cxnLst/>
              <a:rect l="l" t="t" r="r" b="b"/>
              <a:pathLst>
                <a:path w="1915159" h="2939415">
                  <a:moveTo>
                    <a:pt x="1201425" y="2938873"/>
                  </a:moveTo>
                  <a:lnTo>
                    <a:pt x="0" y="1738312"/>
                  </a:lnTo>
                  <a:lnTo>
                    <a:pt x="1739563" y="0"/>
                  </a:lnTo>
                  <a:lnTo>
                    <a:pt x="1914865" y="175176"/>
                  </a:lnTo>
                  <a:lnTo>
                    <a:pt x="1914865" y="2225946"/>
                  </a:lnTo>
                  <a:lnTo>
                    <a:pt x="1201425" y="2938873"/>
                  </a:lnTo>
                  <a:close/>
                </a:path>
              </a:pathLst>
            </a:custGeom>
            <a:solidFill>
              <a:srgbClr val="484B67"/>
            </a:solidFill>
          </p:spPr>
          <p:txBody>
            <a:bodyPr wrap="square" lIns="0" tIns="0" rIns="0" bIns="0" rtlCol="0"/>
            <a:lstStyle/>
            <a:p>
              <a:endParaRPr/>
            </a:p>
          </p:txBody>
        </p:sp>
        <p:sp>
          <p:nvSpPr>
            <p:cNvPr id="4" name="object 4"/>
            <p:cNvSpPr/>
            <p:nvPr/>
          </p:nvSpPr>
          <p:spPr>
            <a:xfrm>
              <a:off x="12640780" y="0"/>
              <a:ext cx="5647690" cy="4629150"/>
            </a:xfrm>
            <a:custGeom>
              <a:avLst/>
              <a:gdLst/>
              <a:ahLst/>
              <a:cxnLst/>
              <a:rect l="l" t="t" r="r" b="b"/>
              <a:pathLst>
                <a:path w="5647690" h="4629150">
                  <a:moveTo>
                    <a:pt x="5567019" y="2890304"/>
                  </a:moveTo>
                  <a:lnTo>
                    <a:pt x="4936274" y="2257501"/>
                  </a:lnTo>
                  <a:lnTo>
                    <a:pt x="3196717" y="3995813"/>
                  </a:lnTo>
                  <a:lnTo>
                    <a:pt x="3827462" y="4628616"/>
                  </a:lnTo>
                  <a:lnTo>
                    <a:pt x="5567019" y="2890304"/>
                  </a:lnTo>
                  <a:close/>
                </a:path>
                <a:path w="5647690" h="4629150">
                  <a:moveTo>
                    <a:pt x="5647220" y="0"/>
                  </a:moveTo>
                  <a:lnTo>
                    <a:pt x="0" y="0"/>
                  </a:lnTo>
                  <a:lnTo>
                    <a:pt x="3075927" y="3075927"/>
                  </a:lnTo>
                  <a:lnTo>
                    <a:pt x="5647220" y="504647"/>
                  </a:lnTo>
                  <a:lnTo>
                    <a:pt x="5647220" y="0"/>
                  </a:lnTo>
                  <a:close/>
                </a:path>
              </a:pathLst>
            </a:custGeom>
            <a:solidFill>
              <a:srgbClr val="6FB0D9"/>
            </a:solidFill>
          </p:spPr>
          <p:txBody>
            <a:bodyPr wrap="square" lIns="0" tIns="0" rIns="0" bIns="0" rtlCol="0"/>
            <a:lstStyle/>
            <a:p>
              <a:endParaRPr/>
            </a:p>
          </p:txBody>
        </p:sp>
      </p:grpSp>
      <p:sp>
        <p:nvSpPr>
          <p:cNvPr id="5" name="object 5"/>
          <p:cNvSpPr/>
          <p:nvPr/>
        </p:nvSpPr>
        <p:spPr>
          <a:xfrm>
            <a:off x="15062500" y="6675000"/>
            <a:ext cx="3225800" cy="3612515"/>
          </a:xfrm>
          <a:custGeom>
            <a:avLst/>
            <a:gdLst/>
            <a:ahLst/>
            <a:cxnLst/>
            <a:rect l="l" t="t" r="r" b="b"/>
            <a:pathLst>
              <a:path w="3225800" h="3612515">
                <a:moveTo>
                  <a:pt x="3225499" y="3611999"/>
                </a:moveTo>
                <a:lnTo>
                  <a:pt x="386687" y="3611999"/>
                </a:lnTo>
                <a:lnTo>
                  <a:pt x="0" y="3225462"/>
                </a:lnTo>
                <a:lnTo>
                  <a:pt x="3224211" y="0"/>
                </a:lnTo>
                <a:lnTo>
                  <a:pt x="3225499" y="1287"/>
                </a:lnTo>
                <a:lnTo>
                  <a:pt x="3225499" y="3611999"/>
                </a:lnTo>
                <a:close/>
              </a:path>
            </a:pathLst>
          </a:custGeom>
          <a:solidFill>
            <a:srgbClr val="6FB0D9"/>
          </a:solidFill>
        </p:spPr>
        <p:txBody>
          <a:bodyPr wrap="square" lIns="0" tIns="0" rIns="0" bIns="0" rtlCol="0"/>
          <a:lstStyle/>
          <a:p>
            <a:endParaRPr/>
          </a:p>
        </p:txBody>
      </p:sp>
      <p:sp>
        <p:nvSpPr>
          <p:cNvPr id="9" name="object 9"/>
          <p:cNvSpPr txBox="1">
            <a:spLocks noGrp="1"/>
          </p:cNvSpPr>
          <p:nvPr>
            <p:ph type="title"/>
          </p:nvPr>
        </p:nvSpPr>
        <p:spPr>
          <a:xfrm>
            <a:off x="702036" y="55904"/>
            <a:ext cx="6367780" cy="551180"/>
          </a:xfrm>
          <a:prstGeom prst="rect">
            <a:avLst/>
          </a:prstGeom>
        </p:spPr>
        <p:txBody>
          <a:bodyPr vert="horz" wrap="square" lIns="0" tIns="12700" rIns="0" bIns="0" rtlCol="0">
            <a:spAutoFit/>
          </a:bodyPr>
          <a:lstStyle/>
          <a:p>
            <a:pPr marL="12700">
              <a:lnSpc>
                <a:spcPct val="100000"/>
              </a:lnSpc>
              <a:spcBef>
                <a:spcPts val="100"/>
              </a:spcBef>
            </a:pPr>
            <a:r>
              <a:rPr lang="en-US" sz="3450" spc="-15" dirty="0">
                <a:latin typeface="Georgia"/>
                <a:cs typeface="Georgia"/>
              </a:rPr>
              <a:t>Estimated results </a:t>
            </a:r>
            <a:endParaRPr sz="3450" dirty="0">
              <a:latin typeface="Georgia"/>
              <a:cs typeface="Georgia"/>
            </a:endParaRPr>
          </a:p>
        </p:txBody>
      </p:sp>
      <p:sp>
        <p:nvSpPr>
          <p:cNvPr id="14" name="object 14"/>
          <p:cNvSpPr/>
          <p:nvPr/>
        </p:nvSpPr>
        <p:spPr>
          <a:xfrm>
            <a:off x="598405" y="638432"/>
            <a:ext cx="4048125" cy="95250"/>
          </a:xfrm>
          <a:custGeom>
            <a:avLst/>
            <a:gdLst/>
            <a:ahLst/>
            <a:cxnLst/>
            <a:rect l="l" t="t" r="r" b="b"/>
            <a:pathLst>
              <a:path w="4048125" h="95250">
                <a:moveTo>
                  <a:pt x="4048124" y="95249"/>
                </a:moveTo>
                <a:lnTo>
                  <a:pt x="0" y="95249"/>
                </a:lnTo>
                <a:lnTo>
                  <a:pt x="0" y="0"/>
                </a:lnTo>
                <a:lnTo>
                  <a:pt x="4048124" y="0"/>
                </a:lnTo>
                <a:lnTo>
                  <a:pt x="4048124" y="95249"/>
                </a:lnTo>
                <a:close/>
              </a:path>
            </a:pathLst>
          </a:custGeom>
          <a:solidFill>
            <a:srgbClr val="6FB0D9"/>
          </a:solidFill>
        </p:spPr>
        <p:txBody>
          <a:bodyPr wrap="square" lIns="0" tIns="0" rIns="0" bIns="0" rtlCol="0"/>
          <a:lstStyle/>
          <a:p>
            <a:endParaRPr/>
          </a:p>
        </p:txBody>
      </p:sp>
      <p:grpSp>
        <p:nvGrpSpPr>
          <p:cNvPr id="15" name="object 15"/>
          <p:cNvGrpSpPr/>
          <p:nvPr/>
        </p:nvGrpSpPr>
        <p:grpSpPr>
          <a:xfrm>
            <a:off x="0" y="686057"/>
            <a:ext cx="4495800" cy="9601200"/>
            <a:chOff x="0" y="686057"/>
            <a:chExt cx="3863975" cy="9601200"/>
          </a:xfrm>
        </p:grpSpPr>
        <p:sp>
          <p:nvSpPr>
            <p:cNvPr id="16" name="object 16"/>
            <p:cNvSpPr/>
            <p:nvPr/>
          </p:nvSpPr>
          <p:spPr>
            <a:xfrm>
              <a:off x="0" y="686057"/>
              <a:ext cx="2930525" cy="5860415"/>
            </a:xfrm>
            <a:custGeom>
              <a:avLst/>
              <a:gdLst/>
              <a:ahLst/>
              <a:cxnLst/>
              <a:rect l="l" t="t" r="r" b="b"/>
              <a:pathLst>
                <a:path w="2930525" h="5860415">
                  <a:moveTo>
                    <a:pt x="0" y="5860291"/>
                  </a:moveTo>
                  <a:lnTo>
                    <a:pt x="0" y="0"/>
                  </a:lnTo>
                  <a:lnTo>
                    <a:pt x="2930145" y="2929009"/>
                  </a:lnTo>
                  <a:lnTo>
                    <a:pt x="0" y="5860291"/>
                  </a:lnTo>
                  <a:close/>
                </a:path>
              </a:pathLst>
            </a:custGeom>
            <a:solidFill>
              <a:srgbClr val="484B67"/>
            </a:solidFill>
          </p:spPr>
          <p:txBody>
            <a:bodyPr wrap="square" lIns="0" tIns="0" rIns="0" bIns="0" rtlCol="0"/>
            <a:lstStyle/>
            <a:p>
              <a:endParaRPr/>
            </a:p>
          </p:txBody>
        </p:sp>
        <p:sp>
          <p:nvSpPr>
            <p:cNvPr id="17" name="object 17"/>
            <p:cNvSpPr/>
            <p:nvPr/>
          </p:nvSpPr>
          <p:spPr>
            <a:xfrm>
              <a:off x="0" y="6216954"/>
              <a:ext cx="3863975" cy="4070350"/>
            </a:xfrm>
            <a:custGeom>
              <a:avLst/>
              <a:gdLst/>
              <a:ahLst/>
              <a:cxnLst/>
              <a:rect l="l" t="t" r="r" b="b"/>
              <a:pathLst>
                <a:path w="3863975" h="4070350">
                  <a:moveTo>
                    <a:pt x="3018028" y="4070045"/>
                  </a:moveTo>
                  <a:lnTo>
                    <a:pt x="0" y="4070045"/>
                  </a:lnTo>
                  <a:lnTo>
                    <a:pt x="0" y="639648"/>
                  </a:lnTo>
                  <a:lnTo>
                    <a:pt x="639648" y="0"/>
                  </a:lnTo>
                  <a:lnTo>
                    <a:pt x="3863861" y="3224212"/>
                  </a:lnTo>
                  <a:lnTo>
                    <a:pt x="3018028" y="4070045"/>
                  </a:lnTo>
                  <a:close/>
                </a:path>
              </a:pathLst>
            </a:custGeom>
            <a:solidFill>
              <a:srgbClr val="6FB0D9"/>
            </a:solidFill>
          </p:spPr>
          <p:txBody>
            <a:bodyPr wrap="square" lIns="0" tIns="0" rIns="0" bIns="0" rtlCol="0"/>
            <a:lstStyle/>
            <a:p>
              <a:endParaRPr/>
            </a:p>
          </p:txBody>
        </p:sp>
      </p:grpSp>
      <p:sp>
        <p:nvSpPr>
          <p:cNvPr id="10" name="Slide Number Placeholder 9">
            <a:extLst>
              <a:ext uri="{FF2B5EF4-FFF2-40B4-BE49-F238E27FC236}">
                <a16:creationId xmlns="" xmlns:a16="http://schemas.microsoft.com/office/drawing/2014/main" id="{3E589F58-D491-BD7E-D428-DFC543EA35C7}"/>
              </a:ext>
            </a:extLst>
          </p:cNvPr>
          <p:cNvSpPr>
            <a:spLocks noGrp="1"/>
          </p:cNvSpPr>
          <p:nvPr>
            <p:ph type="sldNum" sz="quarter" idx="7"/>
          </p:nvPr>
        </p:nvSpPr>
        <p:spPr/>
        <p:txBody>
          <a:bodyPr/>
          <a:lstStyle/>
          <a:p>
            <a:fld id="{B6F15528-21DE-4FAA-801E-634DDDAF4B2B}" type="slidenum">
              <a:rPr lang="en-GB" smtClean="0"/>
              <a:t>14</a:t>
            </a:fld>
            <a:endParaRPr lang="en-GB"/>
          </a:p>
        </p:txBody>
      </p:sp>
      <p:pic>
        <p:nvPicPr>
          <p:cNvPr id="7" name="Picture 6">
            <a:extLst>
              <a:ext uri="{FF2B5EF4-FFF2-40B4-BE49-F238E27FC236}">
                <a16:creationId xmlns="" xmlns:a16="http://schemas.microsoft.com/office/drawing/2014/main" id="{BAFDA661-2284-98D3-7FE5-B468275F5AFE}"/>
              </a:ext>
            </a:extLst>
          </p:cNvPr>
          <p:cNvPicPr>
            <a:picLocks noChangeAspect="1"/>
          </p:cNvPicPr>
          <p:nvPr/>
        </p:nvPicPr>
        <p:blipFill>
          <a:blip r:embed="rId2"/>
          <a:stretch>
            <a:fillRect/>
          </a:stretch>
        </p:blipFill>
        <p:spPr>
          <a:xfrm>
            <a:off x="1731630" y="750700"/>
            <a:ext cx="14845386" cy="3095274"/>
          </a:xfrm>
          <a:prstGeom prst="rect">
            <a:avLst/>
          </a:prstGeom>
        </p:spPr>
      </p:pic>
      <p:pic>
        <p:nvPicPr>
          <p:cNvPr id="12" name="Picture 11">
            <a:extLst>
              <a:ext uri="{FF2B5EF4-FFF2-40B4-BE49-F238E27FC236}">
                <a16:creationId xmlns="" xmlns:a16="http://schemas.microsoft.com/office/drawing/2014/main" id="{C3B044E3-32B5-9263-BA58-FA6A50E89BF3}"/>
              </a:ext>
            </a:extLst>
          </p:cNvPr>
          <p:cNvPicPr>
            <a:picLocks noChangeAspect="1"/>
          </p:cNvPicPr>
          <p:nvPr/>
        </p:nvPicPr>
        <p:blipFill>
          <a:blip r:embed="rId3"/>
          <a:stretch>
            <a:fillRect/>
          </a:stretch>
        </p:blipFill>
        <p:spPr>
          <a:xfrm>
            <a:off x="1704857" y="3884638"/>
            <a:ext cx="14845386" cy="3137427"/>
          </a:xfrm>
          <a:prstGeom prst="rect">
            <a:avLst/>
          </a:prstGeom>
        </p:spPr>
      </p:pic>
      <p:pic>
        <p:nvPicPr>
          <p:cNvPr id="19" name="Picture 18">
            <a:extLst>
              <a:ext uri="{FF2B5EF4-FFF2-40B4-BE49-F238E27FC236}">
                <a16:creationId xmlns="" xmlns:a16="http://schemas.microsoft.com/office/drawing/2014/main" id="{8528F108-8482-0416-889B-FBA268C2D1FF}"/>
              </a:ext>
            </a:extLst>
          </p:cNvPr>
          <p:cNvPicPr>
            <a:picLocks noChangeAspect="1"/>
          </p:cNvPicPr>
          <p:nvPr/>
        </p:nvPicPr>
        <p:blipFill>
          <a:blip r:embed="rId4"/>
          <a:stretch>
            <a:fillRect/>
          </a:stretch>
        </p:blipFill>
        <p:spPr>
          <a:xfrm>
            <a:off x="1704857" y="7069894"/>
            <a:ext cx="14845386" cy="3137426"/>
          </a:xfrm>
          <a:prstGeom prst="rect">
            <a:avLst/>
          </a:prstGeom>
        </p:spPr>
      </p:pic>
    </p:spTree>
    <p:extLst>
      <p:ext uri="{BB962C8B-B14F-4D97-AF65-F5344CB8AC3E}">
        <p14:creationId xmlns:p14="http://schemas.microsoft.com/office/powerpoint/2010/main" val="3512616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640787" y="0"/>
            <a:ext cx="5647690" cy="5734685"/>
            <a:chOff x="12640787" y="0"/>
            <a:chExt cx="5647690" cy="5734685"/>
          </a:xfrm>
        </p:grpSpPr>
        <p:sp>
          <p:nvSpPr>
            <p:cNvPr id="3" name="object 3"/>
            <p:cNvSpPr/>
            <p:nvPr/>
          </p:nvSpPr>
          <p:spPr>
            <a:xfrm>
              <a:off x="16373135" y="2795251"/>
              <a:ext cx="1915160" cy="2939415"/>
            </a:xfrm>
            <a:custGeom>
              <a:avLst/>
              <a:gdLst/>
              <a:ahLst/>
              <a:cxnLst/>
              <a:rect l="l" t="t" r="r" b="b"/>
              <a:pathLst>
                <a:path w="1915159" h="2939415">
                  <a:moveTo>
                    <a:pt x="1201425" y="2938873"/>
                  </a:moveTo>
                  <a:lnTo>
                    <a:pt x="0" y="1738312"/>
                  </a:lnTo>
                  <a:lnTo>
                    <a:pt x="1739563" y="0"/>
                  </a:lnTo>
                  <a:lnTo>
                    <a:pt x="1914865" y="175176"/>
                  </a:lnTo>
                  <a:lnTo>
                    <a:pt x="1914865" y="2225946"/>
                  </a:lnTo>
                  <a:lnTo>
                    <a:pt x="1201425" y="2938873"/>
                  </a:lnTo>
                  <a:close/>
                </a:path>
              </a:pathLst>
            </a:custGeom>
            <a:solidFill>
              <a:srgbClr val="484B67"/>
            </a:solidFill>
          </p:spPr>
          <p:txBody>
            <a:bodyPr wrap="square" lIns="0" tIns="0" rIns="0" bIns="0" rtlCol="0"/>
            <a:lstStyle/>
            <a:p>
              <a:endParaRPr/>
            </a:p>
          </p:txBody>
        </p:sp>
        <p:sp>
          <p:nvSpPr>
            <p:cNvPr id="4" name="object 4"/>
            <p:cNvSpPr/>
            <p:nvPr/>
          </p:nvSpPr>
          <p:spPr>
            <a:xfrm>
              <a:off x="12640780" y="0"/>
              <a:ext cx="5647690" cy="4629150"/>
            </a:xfrm>
            <a:custGeom>
              <a:avLst/>
              <a:gdLst/>
              <a:ahLst/>
              <a:cxnLst/>
              <a:rect l="l" t="t" r="r" b="b"/>
              <a:pathLst>
                <a:path w="5647690" h="4629150">
                  <a:moveTo>
                    <a:pt x="5567019" y="2890304"/>
                  </a:moveTo>
                  <a:lnTo>
                    <a:pt x="4936274" y="2257501"/>
                  </a:lnTo>
                  <a:lnTo>
                    <a:pt x="3196717" y="3995813"/>
                  </a:lnTo>
                  <a:lnTo>
                    <a:pt x="3827462" y="4628616"/>
                  </a:lnTo>
                  <a:lnTo>
                    <a:pt x="5567019" y="2890304"/>
                  </a:lnTo>
                  <a:close/>
                </a:path>
                <a:path w="5647690" h="4629150">
                  <a:moveTo>
                    <a:pt x="5647220" y="0"/>
                  </a:moveTo>
                  <a:lnTo>
                    <a:pt x="0" y="0"/>
                  </a:lnTo>
                  <a:lnTo>
                    <a:pt x="3075927" y="3075927"/>
                  </a:lnTo>
                  <a:lnTo>
                    <a:pt x="5647220" y="504647"/>
                  </a:lnTo>
                  <a:lnTo>
                    <a:pt x="5647220" y="0"/>
                  </a:lnTo>
                  <a:close/>
                </a:path>
              </a:pathLst>
            </a:custGeom>
            <a:solidFill>
              <a:srgbClr val="6FB0D9"/>
            </a:solidFill>
          </p:spPr>
          <p:txBody>
            <a:bodyPr wrap="square" lIns="0" tIns="0" rIns="0" bIns="0" rtlCol="0"/>
            <a:lstStyle/>
            <a:p>
              <a:endParaRPr/>
            </a:p>
          </p:txBody>
        </p:sp>
      </p:grpSp>
      <p:sp>
        <p:nvSpPr>
          <p:cNvPr id="5" name="object 5"/>
          <p:cNvSpPr/>
          <p:nvPr/>
        </p:nvSpPr>
        <p:spPr>
          <a:xfrm>
            <a:off x="15062500" y="6675000"/>
            <a:ext cx="3225800" cy="3612515"/>
          </a:xfrm>
          <a:custGeom>
            <a:avLst/>
            <a:gdLst/>
            <a:ahLst/>
            <a:cxnLst/>
            <a:rect l="l" t="t" r="r" b="b"/>
            <a:pathLst>
              <a:path w="3225800" h="3612515">
                <a:moveTo>
                  <a:pt x="3225499" y="3611999"/>
                </a:moveTo>
                <a:lnTo>
                  <a:pt x="386687" y="3611999"/>
                </a:lnTo>
                <a:lnTo>
                  <a:pt x="0" y="3225462"/>
                </a:lnTo>
                <a:lnTo>
                  <a:pt x="3224211" y="0"/>
                </a:lnTo>
                <a:lnTo>
                  <a:pt x="3225499" y="1287"/>
                </a:lnTo>
                <a:lnTo>
                  <a:pt x="3225499" y="3611999"/>
                </a:lnTo>
                <a:close/>
              </a:path>
            </a:pathLst>
          </a:custGeom>
          <a:solidFill>
            <a:srgbClr val="6FB0D9"/>
          </a:solidFill>
        </p:spPr>
        <p:txBody>
          <a:bodyPr wrap="square" lIns="0" tIns="0" rIns="0" bIns="0" rtlCol="0"/>
          <a:lstStyle/>
          <a:p>
            <a:endParaRPr/>
          </a:p>
        </p:txBody>
      </p:sp>
      <p:grpSp>
        <p:nvGrpSpPr>
          <p:cNvPr id="6" name="object 6"/>
          <p:cNvGrpSpPr/>
          <p:nvPr/>
        </p:nvGrpSpPr>
        <p:grpSpPr>
          <a:xfrm>
            <a:off x="11758200" y="764865"/>
            <a:ext cx="6682740" cy="8823325"/>
            <a:chOff x="11605456" y="815620"/>
            <a:chExt cx="6682740" cy="8823325"/>
          </a:xfrm>
        </p:grpSpPr>
        <p:sp>
          <p:nvSpPr>
            <p:cNvPr id="7" name="object 7"/>
            <p:cNvSpPr/>
            <p:nvPr/>
          </p:nvSpPr>
          <p:spPr>
            <a:xfrm>
              <a:off x="15857502" y="815620"/>
              <a:ext cx="2430780" cy="2623185"/>
            </a:xfrm>
            <a:custGeom>
              <a:avLst/>
              <a:gdLst/>
              <a:ahLst/>
              <a:cxnLst/>
              <a:rect l="l" t="t" r="r" b="b"/>
              <a:pathLst>
                <a:path w="2430780" h="2623185">
                  <a:moveTo>
                    <a:pt x="194729" y="2622730"/>
                  </a:moveTo>
                  <a:lnTo>
                    <a:pt x="0" y="2430496"/>
                  </a:lnTo>
                  <a:lnTo>
                    <a:pt x="2430496" y="0"/>
                  </a:lnTo>
                  <a:lnTo>
                    <a:pt x="2430496" y="386963"/>
                  </a:lnTo>
                  <a:lnTo>
                    <a:pt x="194729" y="2622730"/>
                  </a:lnTo>
                  <a:close/>
                </a:path>
              </a:pathLst>
            </a:custGeom>
            <a:solidFill>
              <a:srgbClr val="6FB0D9"/>
            </a:solidFill>
          </p:spPr>
          <p:txBody>
            <a:bodyPr wrap="square" lIns="0" tIns="0" rIns="0" bIns="0" rtlCol="0"/>
            <a:lstStyle/>
            <a:p>
              <a:endParaRPr/>
            </a:p>
          </p:txBody>
        </p:sp>
        <p:pic>
          <p:nvPicPr>
            <p:cNvPr id="8" name="object 8"/>
            <p:cNvPicPr/>
            <p:nvPr/>
          </p:nvPicPr>
          <p:blipFill>
            <a:blip r:embed="rId2" cstate="print"/>
            <a:stretch>
              <a:fillRect/>
            </a:stretch>
          </p:blipFill>
          <p:spPr>
            <a:xfrm>
              <a:off x="11605456" y="3266261"/>
              <a:ext cx="6372127" cy="6372127"/>
            </a:xfrm>
            <a:prstGeom prst="rect">
              <a:avLst/>
            </a:prstGeom>
          </p:spPr>
        </p:pic>
      </p:grpSp>
      <p:sp>
        <p:nvSpPr>
          <p:cNvPr id="9" name="object 9"/>
          <p:cNvSpPr txBox="1">
            <a:spLocks noGrp="1"/>
          </p:cNvSpPr>
          <p:nvPr>
            <p:ph type="title"/>
          </p:nvPr>
        </p:nvSpPr>
        <p:spPr>
          <a:xfrm>
            <a:off x="3994839" y="1271613"/>
            <a:ext cx="6367780" cy="551180"/>
          </a:xfrm>
          <a:prstGeom prst="rect">
            <a:avLst/>
          </a:prstGeom>
        </p:spPr>
        <p:txBody>
          <a:bodyPr vert="horz" wrap="square" lIns="0" tIns="12700" rIns="0" bIns="0" rtlCol="0">
            <a:spAutoFit/>
          </a:bodyPr>
          <a:lstStyle/>
          <a:p>
            <a:pPr marL="12700">
              <a:lnSpc>
                <a:spcPct val="100000"/>
              </a:lnSpc>
              <a:spcBef>
                <a:spcPts val="100"/>
              </a:spcBef>
            </a:pPr>
            <a:r>
              <a:rPr lang="en-US" sz="3450" spc="-15" dirty="0">
                <a:latin typeface="Georgia"/>
                <a:cs typeface="Georgia"/>
              </a:rPr>
              <a:t>Results summary</a:t>
            </a:r>
            <a:endParaRPr sz="3450" dirty="0">
              <a:latin typeface="Georgia"/>
              <a:cs typeface="Georgia"/>
            </a:endParaRPr>
          </a:p>
        </p:txBody>
      </p:sp>
      <p:sp>
        <p:nvSpPr>
          <p:cNvPr id="13" name="object 13"/>
          <p:cNvSpPr txBox="1"/>
          <p:nvPr/>
        </p:nvSpPr>
        <p:spPr>
          <a:xfrm>
            <a:off x="3330484" y="3257387"/>
            <a:ext cx="7870916" cy="6591548"/>
          </a:xfrm>
          <a:prstGeom prst="rect">
            <a:avLst/>
          </a:prstGeom>
        </p:spPr>
        <p:txBody>
          <a:bodyPr vert="horz" wrap="square" lIns="0" tIns="12700" rIns="0" bIns="0" rtlCol="0">
            <a:spAutoFit/>
          </a:bodyPr>
          <a:lstStyle/>
          <a:p>
            <a:pPr marL="12700" marR="5080" indent="791845" algn="r">
              <a:lnSpc>
                <a:spcPct val="100000"/>
              </a:lnSpc>
              <a:spcBef>
                <a:spcPts val="100"/>
              </a:spcBef>
            </a:pPr>
            <a:r>
              <a:rPr lang="en-US" sz="3000" spc="-45" dirty="0">
                <a:solidFill>
                  <a:srgbClr val="FFFFFF"/>
                </a:solidFill>
                <a:latin typeface="Trebuchet MS"/>
                <a:cs typeface="Trebuchet MS"/>
              </a:rPr>
              <a:t>The results of </a:t>
            </a:r>
            <a:r>
              <a:rPr lang="en-US" sz="3000" spc="-45">
                <a:solidFill>
                  <a:srgbClr val="FFFFFF"/>
                </a:solidFill>
                <a:latin typeface="Trebuchet MS"/>
                <a:cs typeface="Trebuchet MS"/>
              </a:rPr>
              <a:t>the empirical analysis </a:t>
            </a:r>
            <a:r>
              <a:rPr lang="en-US" sz="3000" spc="-45" dirty="0">
                <a:solidFill>
                  <a:srgbClr val="FFFFFF"/>
                </a:solidFill>
                <a:latin typeface="Trebuchet MS"/>
                <a:cs typeface="Trebuchet MS"/>
              </a:rPr>
              <a:t>show that </a:t>
            </a:r>
            <a:r>
              <a:rPr lang="en-US" sz="3050" b="1" spc="-70" dirty="0">
                <a:ln>
                  <a:solidFill>
                    <a:schemeClr val="bg2">
                      <a:lumMod val="50000"/>
                    </a:schemeClr>
                  </a:solidFill>
                </a:ln>
                <a:solidFill>
                  <a:srgbClr val="FFFFFF"/>
                </a:solidFill>
                <a:latin typeface="Trebuchet MS"/>
                <a:cs typeface="Trebuchet MS"/>
              </a:rPr>
              <a:t>extreme weather events </a:t>
            </a:r>
            <a:r>
              <a:rPr lang="en-US" sz="3000" spc="-45" dirty="0">
                <a:solidFill>
                  <a:srgbClr val="FFFFFF"/>
                </a:solidFill>
                <a:latin typeface="Trebuchet MS"/>
                <a:cs typeface="Trebuchet MS"/>
              </a:rPr>
              <a:t>have </a:t>
            </a:r>
            <a:r>
              <a:rPr lang="en-US" sz="3050" b="1" spc="-70" dirty="0">
                <a:ln>
                  <a:solidFill>
                    <a:schemeClr val="bg2">
                      <a:lumMod val="50000"/>
                    </a:schemeClr>
                  </a:solidFill>
                </a:ln>
                <a:solidFill>
                  <a:srgbClr val="FFFFFF"/>
                </a:solidFill>
                <a:latin typeface="Trebuchet MS"/>
                <a:cs typeface="Trebuchet MS"/>
              </a:rPr>
              <a:t>adverse effects </a:t>
            </a:r>
            <a:r>
              <a:rPr lang="en-US" sz="3000" spc="-45" dirty="0">
                <a:solidFill>
                  <a:srgbClr val="FFFFFF"/>
                </a:solidFill>
                <a:latin typeface="Trebuchet MS"/>
                <a:cs typeface="Trebuchet MS"/>
              </a:rPr>
              <a:t>on </a:t>
            </a:r>
            <a:r>
              <a:rPr lang="en-US" sz="3050" b="1" spc="-70" dirty="0">
                <a:ln>
                  <a:solidFill>
                    <a:schemeClr val="bg2">
                      <a:lumMod val="50000"/>
                    </a:schemeClr>
                  </a:solidFill>
                </a:ln>
                <a:solidFill>
                  <a:srgbClr val="FFFFFF"/>
                </a:solidFill>
                <a:latin typeface="Trebuchet MS"/>
                <a:cs typeface="Trebuchet MS"/>
              </a:rPr>
              <a:t>economic growth and inflation </a:t>
            </a:r>
            <a:r>
              <a:rPr lang="en-US" sz="3000" spc="-45" dirty="0">
                <a:solidFill>
                  <a:srgbClr val="FFFFFF"/>
                </a:solidFill>
                <a:latin typeface="Trebuchet MS"/>
                <a:cs typeface="Trebuchet MS"/>
              </a:rPr>
              <a:t>in the CEE and SEE regions. The effects are </a:t>
            </a:r>
            <a:r>
              <a:rPr lang="en-US" sz="3050" b="1" spc="-70" dirty="0">
                <a:ln>
                  <a:solidFill>
                    <a:schemeClr val="bg2">
                      <a:lumMod val="50000"/>
                    </a:schemeClr>
                  </a:solidFill>
                </a:ln>
                <a:solidFill>
                  <a:srgbClr val="FFFFFF"/>
                </a:solidFill>
                <a:latin typeface="Trebuchet MS"/>
                <a:cs typeface="Trebuchet MS"/>
              </a:rPr>
              <a:t>more pronounced in the short term </a:t>
            </a:r>
            <a:r>
              <a:rPr lang="en-US" sz="3000" spc="-45" dirty="0">
                <a:solidFill>
                  <a:srgbClr val="FFFFFF"/>
                </a:solidFill>
                <a:latin typeface="Trebuchet MS"/>
                <a:cs typeface="Trebuchet MS"/>
              </a:rPr>
              <a:t>but can have </a:t>
            </a:r>
            <a:r>
              <a:rPr lang="en-US" sz="3050" b="1" spc="-70" dirty="0">
                <a:ln>
                  <a:solidFill>
                    <a:schemeClr val="bg2">
                      <a:lumMod val="50000"/>
                    </a:schemeClr>
                  </a:solidFill>
                </a:ln>
                <a:solidFill>
                  <a:srgbClr val="FFFFFF"/>
                </a:solidFill>
                <a:latin typeface="Trebuchet MS"/>
                <a:cs typeface="Trebuchet MS"/>
              </a:rPr>
              <a:t>long-term effects </a:t>
            </a:r>
            <a:r>
              <a:rPr lang="en-US" sz="3000" spc="-45" dirty="0">
                <a:solidFill>
                  <a:srgbClr val="FFFFFF"/>
                </a:solidFill>
                <a:latin typeface="Trebuchet MS"/>
                <a:cs typeface="Trebuchet MS"/>
              </a:rPr>
              <a:t>as well.</a:t>
            </a:r>
          </a:p>
          <a:p>
            <a:pPr marL="12700" marR="5080" indent="791845" algn="r">
              <a:lnSpc>
                <a:spcPct val="100000"/>
              </a:lnSpc>
              <a:spcBef>
                <a:spcPts val="100"/>
              </a:spcBef>
            </a:pPr>
            <a:endParaRPr lang="en-US" sz="3000" spc="-45" dirty="0">
              <a:solidFill>
                <a:srgbClr val="FFFFFF"/>
              </a:solidFill>
              <a:latin typeface="Trebuchet MS"/>
              <a:cs typeface="Trebuchet MS"/>
            </a:endParaRPr>
          </a:p>
          <a:p>
            <a:pPr marL="12700" marR="5080" indent="791845" algn="r">
              <a:lnSpc>
                <a:spcPct val="100000"/>
              </a:lnSpc>
              <a:spcBef>
                <a:spcPts val="100"/>
              </a:spcBef>
            </a:pPr>
            <a:r>
              <a:rPr lang="en-US" sz="3000" spc="-45" dirty="0">
                <a:solidFill>
                  <a:srgbClr val="FFFFFF"/>
                </a:solidFill>
                <a:latin typeface="Trebuchet MS"/>
                <a:cs typeface="Trebuchet MS"/>
              </a:rPr>
              <a:t>The analysis also shows that extreme weather events can have a </a:t>
            </a:r>
            <a:r>
              <a:rPr lang="en-US" sz="3050" b="1" spc="-70" dirty="0">
                <a:ln>
                  <a:solidFill>
                    <a:schemeClr val="bg2">
                      <a:lumMod val="50000"/>
                    </a:schemeClr>
                  </a:solidFill>
                </a:ln>
                <a:solidFill>
                  <a:srgbClr val="FFFFFF"/>
                </a:solidFill>
                <a:latin typeface="Trebuchet MS"/>
                <a:cs typeface="Trebuchet MS"/>
              </a:rPr>
              <a:t>negative impact </a:t>
            </a:r>
            <a:r>
              <a:rPr lang="en-US" sz="3000" spc="-45" dirty="0">
                <a:solidFill>
                  <a:srgbClr val="FFFFFF"/>
                </a:solidFill>
                <a:latin typeface="Trebuchet MS"/>
                <a:cs typeface="Trebuchet MS"/>
              </a:rPr>
              <a:t>on </a:t>
            </a:r>
            <a:r>
              <a:rPr lang="en-US" sz="3050" b="1" spc="-70" dirty="0">
                <a:ln>
                  <a:solidFill>
                    <a:schemeClr val="bg2">
                      <a:lumMod val="50000"/>
                    </a:schemeClr>
                  </a:solidFill>
                </a:ln>
                <a:solidFill>
                  <a:srgbClr val="FFFFFF"/>
                </a:solidFill>
                <a:latin typeface="Trebuchet MS"/>
                <a:cs typeface="Trebuchet MS"/>
              </a:rPr>
              <a:t>financial stability </a:t>
            </a:r>
            <a:r>
              <a:rPr lang="en-US" sz="3000" spc="-45" dirty="0">
                <a:solidFill>
                  <a:srgbClr val="FFFFFF"/>
                </a:solidFill>
                <a:latin typeface="Trebuchet MS"/>
                <a:cs typeface="Trebuchet MS"/>
              </a:rPr>
              <a:t>in the CESEE regions. These impacts can include </a:t>
            </a:r>
            <a:r>
              <a:rPr lang="en-US" sz="3050" b="1" spc="-70" dirty="0">
                <a:ln>
                  <a:solidFill>
                    <a:schemeClr val="bg2">
                      <a:lumMod val="50000"/>
                    </a:schemeClr>
                  </a:solidFill>
                </a:ln>
                <a:solidFill>
                  <a:srgbClr val="FFFFFF"/>
                </a:solidFill>
                <a:latin typeface="Trebuchet MS"/>
                <a:cs typeface="Trebuchet MS"/>
              </a:rPr>
              <a:t>increased volatility </a:t>
            </a:r>
            <a:r>
              <a:rPr lang="en-US" sz="3000" spc="-45" dirty="0">
                <a:solidFill>
                  <a:srgbClr val="FFFFFF"/>
                </a:solidFill>
                <a:latin typeface="Trebuchet MS"/>
                <a:cs typeface="Trebuchet MS"/>
              </a:rPr>
              <a:t>in financial markets, </a:t>
            </a:r>
            <a:r>
              <a:rPr lang="en-US" sz="3050" b="1" spc="-70" dirty="0">
                <a:ln>
                  <a:solidFill>
                    <a:schemeClr val="bg2">
                      <a:lumMod val="50000"/>
                    </a:schemeClr>
                  </a:solidFill>
                </a:ln>
                <a:solidFill>
                  <a:srgbClr val="FFFFFF"/>
                </a:solidFill>
                <a:latin typeface="Trebuchet MS"/>
                <a:cs typeface="Trebuchet MS"/>
              </a:rPr>
              <a:t>higher credit risk</a:t>
            </a:r>
            <a:r>
              <a:rPr lang="en-US" sz="3000" spc="-45" dirty="0">
                <a:solidFill>
                  <a:srgbClr val="FFFFFF"/>
                </a:solidFill>
                <a:latin typeface="Trebuchet MS"/>
                <a:cs typeface="Trebuchet MS"/>
              </a:rPr>
              <a:t>, and </a:t>
            </a:r>
            <a:r>
              <a:rPr lang="en-US" sz="3050" b="1" spc="-70" dirty="0">
                <a:ln>
                  <a:solidFill>
                    <a:schemeClr val="bg2">
                      <a:lumMod val="50000"/>
                    </a:schemeClr>
                  </a:solidFill>
                </a:ln>
                <a:solidFill>
                  <a:srgbClr val="FFFFFF"/>
                </a:solidFill>
                <a:latin typeface="Trebuchet MS"/>
                <a:cs typeface="Trebuchet MS"/>
              </a:rPr>
              <a:t>lower bank profitability</a:t>
            </a:r>
            <a:r>
              <a:rPr lang="en-US" sz="3000" spc="-45" dirty="0">
                <a:solidFill>
                  <a:srgbClr val="FFFFFF"/>
                </a:solidFill>
                <a:latin typeface="Trebuchet MS"/>
                <a:cs typeface="Trebuchet MS"/>
              </a:rPr>
              <a:t>.</a:t>
            </a:r>
          </a:p>
          <a:p>
            <a:pPr marL="12700" marR="5080" indent="791845" algn="r">
              <a:lnSpc>
                <a:spcPct val="100000"/>
              </a:lnSpc>
              <a:spcBef>
                <a:spcPts val="100"/>
              </a:spcBef>
            </a:pPr>
            <a:endParaRPr lang="en-US" sz="3000" spc="-45" dirty="0">
              <a:solidFill>
                <a:srgbClr val="FFFFFF"/>
              </a:solidFill>
              <a:latin typeface="Trebuchet MS"/>
              <a:cs typeface="Trebuchet MS"/>
            </a:endParaRPr>
          </a:p>
        </p:txBody>
      </p:sp>
      <p:sp>
        <p:nvSpPr>
          <p:cNvPr id="14" name="object 14"/>
          <p:cNvSpPr/>
          <p:nvPr/>
        </p:nvSpPr>
        <p:spPr>
          <a:xfrm>
            <a:off x="6332874" y="2645488"/>
            <a:ext cx="4048125" cy="95250"/>
          </a:xfrm>
          <a:custGeom>
            <a:avLst/>
            <a:gdLst/>
            <a:ahLst/>
            <a:cxnLst/>
            <a:rect l="l" t="t" r="r" b="b"/>
            <a:pathLst>
              <a:path w="4048125" h="95250">
                <a:moveTo>
                  <a:pt x="4048124" y="95249"/>
                </a:moveTo>
                <a:lnTo>
                  <a:pt x="0" y="95249"/>
                </a:lnTo>
                <a:lnTo>
                  <a:pt x="0" y="0"/>
                </a:lnTo>
                <a:lnTo>
                  <a:pt x="4048124" y="0"/>
                </a:lnTo>
                <a:lnTo>
                  <a:pt x="4048124" y="95249"/>
                </a:lnTo>
                <a:close/>
              </a:path>
            </a:pathLst>
          </a:custGeom>
          <a:solidFill>
            <a:srgbClr val="6FB0D9"/>
          </a:solidFill>
        </p:spPr>
        <p:txBody>
          <a:bodyPr wrap="square" lIns="0" tIns="0" rIns="0" bIns="0" rtlCol="0"/>
          <a:lstStyle/>
          <a:p>
            <a:endParaRPr/>
          </a:p>
        </p:txBody>
      </p:sp>
      <p:grpSp>
        <p:nvGrpSpPr>
          <p:cNvPr id="15" name="object 15"/>
          <p:cNvGrpSpPr/>
          <p:nvPr/>
        </p:nvGrpSpPr>
        <p:grpSpPr>
          <a:xfrm>
            <a:off x="0" y="686057"/>
            <a:ext cx="3863975" cy="9601200"/>
            <a:chOff x="0" y="686057"/>
            <a:chExt cx="3863975" cy="9601200"/>
          </a:xfrm>
        </p:grpSpPr>
        <p:sp>
          <p:nvSpPr>
            <p:cNvPr id="16" name="object 16"/>
            <p:cNvSpPr/>
            <p:nvPr/>
          </p:nvSpPr>
          <p:spPr>
            <a:xfrm>
              <a:off x="0" y="686057"/>
              <a:ext cx="2930525" cy="5860415"/>
            </a:xfrm>
            <a:custGeom>
              <a:avLst/>
              <a:gdLst/>
              <a:ahLst/>
              <a:cxnLst/>
              <a:rect l="l" t="t" r="r" b="b"/>
              <a:pathLst>
                <a:path w="2930525" h="5860415">
                  <a:moveTo>
                    <a:pt x="0" y="5860291"/>
                  </a:moveTo>
                  <a:lnTo>
                    <a:pt x="0" y="0"/>
                  </a:lnTo>
                  <a:lnTo>
                    <a:pt x="2930145" y="2929009"/>
                  </a:lnTo>
                  <a:lnTo>
                    <a:pt x="0" y="5860291"/>
                  </a:lnTo>
                  <a:close/>
                </a:path>
              </a:pathLst>
            </a:custGeom>
            <a:solidFill>
              <a:srgbClr val="484B67"/>
            </a:solidFill>
          </p:spPr>
          <p:txBody>
            <a:bodyPr wrap="square" lIns="0" tIns="0" rIns="0" bIns="0" rtlCol="0"/>
            <a:lstStyle/>
            <a:p>
              <a:endParaRPr/>
            </a:p>
          </p:txBody>
        </p:sp>
        <p:sp>
          <p:nvSpPr>
            <p:cNvPr id="17" name="object 17"/>
            <p:cNvSpPr/>
            <p:nvPr/>
          </p:nvSpPr>
          <p:spPr>
            <a:xfrm>
              <a:off x="0" y="6216954"/>
              <a:ext cx="3863975" cy="4070350"/>
            </a:xfrm>
            <a:custGeom>
              <a:avLst/>
              <a:gdLst/>
              <a:ahLst/>
              <a:cxnLst/>
              <a:rect l="l" t="t" r="r" b="b"/>
              <a:pathLst>
                <a:path w="3863975" h="4070350">
                  <a:moveTo>
                    <a:pt x="3018028" y="4070045"/>
                  </a:moveTo>
                  <a:lnTo>
                    <a:pt x="0" y="4070045"/>
                  </a:lnTo>
                  <a:lnTo>
                    <a:pt x="0" y="639648"/>
                  </a:lnTo>
                  <a:lnTo>
                    <a:pt x="639648" y="0"/>
                  </a:lnTo>
                  <a:lnTo>
                    <a:pt x="3863861" y="3224212"/>
                  </a:lnTo>
                  <a:lnTo>
                    <a:pt x="3018028" y="4070045"/>
                  </a:lnTo>
                  <a:close/>
                </a:path>
              </a:pathLst>
            </a:custGeom>
            <a:solidFill>
              <a:srgbClr val="6FB0D9"/>
            </a:solidFill>
          </p:spPr>
          <p:txBody>
            <a:bodyPr wrap="square" lIns="0" tIns="0" rIns="0" bIns="0" rtlCol="0"/>
            <a:lstStyle/>
            <a:p>
              <a:endParaRPr/>
            </a:p>
          </p:txBody>
        </p:sp>
      </p:grpSp>
      <p:pic>
        <p:nvPicPr>
          <p:cNvPr id="18" name="Picture 17"/>
          <p:cNvPicPr>
            <a:picLocks noChangeAspect="1"/>
          </p:cNvPicPr>
          <p:nvPr/>
        </p:nvPicPr>
        <p:blipFill>
          <a:blip r:embed="rId3"/>
          <a:stretch>
            <a:fillRect/>
          </a:stretch>
        </p:blipFill>
        <p:spPr>
          <a:xfrm>
            <a:off x="14380939" y="355424"/>
            <a:ext cx="2952750" cy="3581400"/>
          </a:xfrm>
          <a:prstGeom prst="rect">
            <a:avLst/>
          </a:prstGeom>
        </p:spPr>
      </p:pic>
      <p:sp>
        <p:nvSpPr>
          <p:cNvPr id="10" name="Slide Number Placeholder 9">
            <a:extLst>
              <a:ext uri="{FF2B5EF4-FFF2-40B4-BE49-F238E27FC236}">
                <a16:creationId xmlns="" xmlns:a16="http://schemas.microsoft.com/office/drawing/2014/main" id="{215F3890-31A1-84B4-45EC-CE0EA7B80966}"/>
              </a:ext>
            </a:extLst>
          </p:cNvPr>
          <p:cNvSpPr>
            <a:spLocks noGrp="1"/>
          </p:cNvSpPr>
          <p:nvPr>
            <p:ph type="sldNum" sz="quarter" idx="7"/>
          </p:nvPr>
        </p:nvSpPr>
        <p:spPr/>
        <p:txBody>
          <a:bodyPr/>
          <a:lstStyle/>
          <a:p>
            <a:fld id="{B6F15528-21DE-4FAA-801E-634DDDAF4B2B}" type="slidenum">
              <a:rPr lang="en-GB" smtClean="0"/>
              <a:t>15</a:t>
            </a:fld>
            <a:endParaRPr lang="en-GB"/>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3810000" y="0"/>
            <a:ext cx="14472350" cy="10280371"/>
            <a:chOff x="7159244" y="0"/>
            <a:chExt cx="11123106" cy="10280371"/>
          </a:xfrm>
        </p:grpSpPr>
        <p:sp>
          <p:nvSpPr>
            <p:cNvPr id="4" name="object 4"/>
            <p:cNvSpPr/>
            <p:nvPr/>
          </p:nvSpPr>
          <p:spPr>
            <a:xfrm>
              <a:off x="9849868" y="1266202"/>
              <a:ext cx="6448425" cy="6448425"/>
            </a:xfrm>
            <a:custGeom>
              <a:avLst/>
              <a:gdLst/>
              <a:ahLst/>
              <a:cxnLst/>
              <a:rect l="l" t="t" r="r" b="b"/>
              <a:pathLst>
                <a:path w="6448425" h="6448425">
                  <a:moveTo>
                    <a:pt x="3224212" y="6448424"/>
                  </a:moveTo>
                  <a:lnTo>
                    <a:pt x="0" y="3222962"/>
                  </a:lnTo>
                  <a:lnTo>
                    <a:pt x="3224212" y="0"/>
                  </a:lnTo>
                  <a:lnTo>
                    <a:pt x="6448424" y="3222961"/>
                  </a:lnTo>
                  <a:lnTo>
                    <a:pt x="3224212" y="6448424"/>
                  </a:lnTo>
                  <a:close/>
                </a:path>
              </a:pathLst>
            </a:custGeom>
            <a:solidFill>
              <a:srgbClr val="484B67"/>
            </a:solidFill>
          </p:spPr>
          <p:txBody>
            <a:bodyPr wrap="square" lIns="0" tIns="0" rIns="0" bIns="0" rtlCol="0"/>
            <a:lstStyle/>
            <a:p>
              <a:endParaRPr>
                <a:solidFill>
                  <a:prstClr val="black"/>
                </a:solidFill>
              </a:endParaRPr>
            </a:p>
          </p:txBody>
        </p:sp>
        <p:sp>
          <p:nvSpPr>
            <p:cNvPr id="5" name="object 5"/>
            <p:cNvSpPr/>
            <p:nvPr/>
          </p:nvSpPr>
          <p:spPr>
            <a:xfrm>
              <a:off x="7159244" y="0"/>
              <a:ext cx="6448425" cy="3677285"/>
            </a:xfrm>
            <a:custGeom>
              <a:avLst/>
              <a:gdLst/>
              <a:ahLst/>
              <a:cxnLst/>
              <a:rect l="l" t="t" r="r" b="b"/>
              <a:pathLst>
                <a:path w="6448425" h="3677285">
                  <a:moveTo>
                    <a:pt x="3224212" y="3677229"/>
                  </a:moveTo>
                  <a:lnTo>
                    <a:pt x="0" y="453017"/>
                  </a:lnTo>
                  <a:lnTo>
                    <a:pt x="453017" y="0"/>
                  </a:lnTo>
                  <a:lnTo>
                    <a:pt x="5995407" y="0"/>
                  </a:lnTo>
                  <a:lnTo>
                    <a:pt x="6448424" y="453017"/>
                  </a:lnTo>
                  <a:lnTo>
                    <a:pt x="3224212" y="3677229"/>
                  </a:lnTo>
                  <a:close/>
                </a:path>
              </a:pathLst>
            </a:custGeom>
            <a:solidFill>
              <a:srgbClr val="6FB0D9"/>
            </a:solidFill>
          </p:spPr>
          <p:txBody>
            <a:bodyPr wrap="square" lIns="0" tIns="0" rIns="0" bIns="0" rtlCol="0"/>
            <a:lstStyle/>
            <a:p>
              <a:endParaRPr>
                <a:solidFill>
                  <a:prstClr val="black"/>
                </a:solidFill>
              </a:endParaRPr>
            </a:p>
          </p:txBody>
        </p:sp>
        <p:sp>
          <p:nvSpPr>
            <p:cNvPr id="6" name="object 6"/>
            <p:cNvSpPr/>
            <p:nvPr/>
          </p:nvSpPr>
          <p:spPr>
            <a:xfrm>
              <a:off x="10591800" y="2896"/>
              <a:ext cx="7690550" cy="10277475"/>
            </a:xfrm>
            <a:custGeom>
              <a:avLst/>
              <a:gdLst/>
              <a:ahLst/>
              <a:cxnLst/>
              <a:rect l="l" t="t" r="r" b="b"/>
              <a:pathLst>
                <a:path w="7077075" h="10277475">
                  <a:moveTo>
                    <a:pt x="7077074" y="10277474"/>
                  </a:moveTo>
                  <a:lnTo>
                    <a:pt x="0" y="10277474"/>
                  </a:lnTo>
                  <a:lnTo>
                    <a:pt x="0" y="0"/>
                  </a:lnTo>
                  <a:lnTo>
                    <a:pt x="7077074" y="0"/>
                  </a:lnTo>
                  <a:lnTo>
                    <a:pt x="7077074" y="10277474"/>
                  </a:lnTo>
                  <a:close/>
                </a:path>
              </a:pathLst>
            </a:custGeom>
            <a:solidFill>
              <a:srgbClr val="282937"/>
            </a:solidFill>
          </p:spPr>
          <p:txBody>
            <a:bodyPr wrap="square" lIns="0" tIns="0" rIns="0" bIns="0" rtlCol="0"/>
            <a:lstStyle/>
            <a:p>
              <a:endParaRPr>
                <a:solidFill>
                  <a:prstClr val="black"/>
                </a:solidFill>
              </a:endParaRPr>
            </a:p>
          </p:txBody>
        </p:sp>
      </p:grpSp>
      <p:sp>
        <p:nvSpPr>
          <p:cNvPr id="7" name="object 7"/>
          <p:cNvSpPr txBox="1">
            <a:spLocks noGrp="1"/>
          </p:cNvSpPr>
          <p:nvPr>
            <p:ph type="title"/>
          </p:nvPr>
        </p:nvSpPr>
        <p:spPr>
          <a:xfrm>
            <a:off x="20866" y="1933460"/>
            <a:ext cx="17935963" cy="612988"/>
          </a:xfrm>
          <a:prstGeom prst="rect">
            <a:avLst/>
          </a:prstGeom>
        </p:spPr>
        <p:txBody>
          <a:bodyPr vert="horz" wrap="square" lIns="0" tIns="12700" rIns="0" bIns="0" rtlCol="0">
            <a:spAutoFit/>
          </a:bodyPr>
          <a:lstStyle/>
          <a:p>
            <a:pPr marL="11042650">
              <a:lnSpc>
                <a:spcPct val="100000"/>
              </a:lnSpc>
              <a:spcBef>
                <a:spcPts val="100"/>
              </a:spcBef>
            </a:pPr>
            <a:r>
              <a:rPr lang="en-US" spc="400" dirty="0"/>
              <a:t>Policy recommendations</a:t>
            </a:r>
            <a:endParaRPr spc="-250" dirty="0"/>
          </a:p>
        </p:txBody>
      </p:sp>
      <p:sp>
        <p:nvSpPr>
          <p:cNvPr id="14" name="object 14"/>
          <p:cNvSpPr txBox="1"/>
          <p:nvPr/>
        </p:nvSpPr>
        <p:spPr>
          <a:xfrm>
            <a:off x="10591800" y="3842892"/>
            <a:ext cx="7311345" cy="3672159"/>
          </a:xfrm>
          <a:prstGeom prst="rect">
            <a:avLst/>
          </a:prstGeom>
        </p:spPr>
        <p:txBody>
          <a:bodyPr vert="horz" wrap="square" lIns="0" tIns="12065" rIns="0" bIns="0" rtlCol="0">
            <a:spAutoFit/>
          </a:bodyPr>
          <a:lstStyle/>
          <a:p>
            <a:pPr marL="12700" marR="5080" indent="22225" algn="r">
              <a:lnSpc>
                <a:spcPct val="100099"/>
              </a:lnSpc>
              <a:spcBef>
                <a:spcPts val="95"/>
              </a:spcBef>
            </a:pPr>
            <a:r>
              <a:rPr lang="en-US" sz="2700" spc="30" dirty="0" smtClean="0">
                <a:solidFill>
                  <a:srgbClr val="FFFFFF"/>
                </a:solidFill>
                <a:latin typeface="Trebuchet MS"/>
                <a:cs typeface="Trebuchet MS"/>
              </a:rPr>
              <a:t>Policy </a:t>
            </a:r>
            <a:r>
              <a:rPr lang="en-US" sz="2700" spc="30" dirty="0">
                <a:solidFill>
                  <a:srgbClr val="FFFFFF"/>
                </a:solidFill>
                <a:latin typeface="Trebuchet MS"/>
                <a:cs typeface="Trebuchet MS"/>
              </a:rPr>
              <a:t>recommendations for </a:t>
            </a:r>
            <a:r>
              <a:rPr lang="en-US" sz="3050" b="1" spc="-70" dirty="0">
                <a:ln>
                  <a:solidFill>
                    <a:schemeClr val="bg2">
                      <a:lumMod val="50000"/>
                    </a:schemeClr>
                  </a:solidFill>
                </a:ln>
                <a:solidFill>
                  <a:srgbClr val="FFFFFF"/>
                </a:solidFill>
                <a:latin typeface="Trebuchet MS"/>
                <a:cs typeface="Trebuchet MS"/>
              </a:rPr>
              <a:t>mitigating the negative impacts of extreme weather </a:t>
            </a:r>
            <a:r>
              <a:rPr lang="en-US" sz="2700" spc="30" dirty="0">
                <a:solidFill>
                  <a:srgbClr val="FFFFFF"/>
                </a:solidFill>
                <a:latin typeface="Trebuchet MS"/>
                <a:cs typeface="Trebuchet MS"/>
              </a:rPr>
              <a:t>events include investing in climate </a:t>
            </a:r>
            <a:r>
              <a:rPr lang="en-US" sz="3050" b="1" spc="-70" dirty="0">
                <a:ln>
                  <a:solidFill>
                    <a:schemeClr val="bg2">
                      <a:lumMod val="50000"/>
                    </a:schemeClr>
                  </a:solidFill>
                </a:ln>
                <a:solidFill>
                  <a:srgbClr val="FFFFFF"/>
                </a:solidFill>
                <a:latin typeface="Trebuchet MS"/>
                <a:cs typeface="Trebuchet MS"/>
              </a:rPr>
              <a:t>adaptation measures</a:t>
            </a:r>
            <a:r>
              <a:rPr lang="en-US" sz="2700" spc="30" dirty="0">
                <a:solidFill>
                  <a:srgbClr val="FFFFFF"/>
                </a:solidFill>
                <a:latin typeface="Trebuchet MS"/>
                <a:cs typeface="Trebuchet MS"/>
              </a:rPr>
              <a:t>, </a:t>
            </a:r>
            <a:r>
              <a:rPr lang="en-US" sz="3050" b="1" spc="-70" dirty="0">
                <a:ln>
                  <a:solidFill>
                    <a:schemeClr val="bg2">
                      <a:lumMod val="50000"/>
                    </a:schemeClr>
                  </a:solidFill>
                </a:ln>
                <a:solidFill>
                  <a:srgbClr val="FFFFFF"/>
                </a:solidFill>
                <a:latin typeface="Trebuchet MS"/>
                <a:cs typeface="Trebuchet MS"/>
              </a:rPr>
              <a:t>improving disaster preparedness</a:t>
            </a:r>
            <a:r>
              <a:rPr lang="en-US" sz="2700" spc="30" dirty="0">
                <a:solidFill>
                  <a:srgbClr val="FFFFFF"/>
                </a:solidFill>
                <a:latin typeface="Trebuchet MS"/>
                <a:cs typeface="Trebuchet MS"/>
              </a:rPr>
              <a:t>, and </a:t>
            </a:r>
            <a:r>
              <a:rPr lang="en-US" sz="3050" b="1" spc="-70" dirty="0">
                <a:ln>
                  <a:solidFill>
                    <a:schemeClr val="bg2">
                      <a:lumMod val="50000"/>
                    </a:schemeClr>
                  </a:solidFill>
                </a:ln>
                <a:solidFill>
                  <a:srgbClr val="FFFFFF"/>
                </a:solidFill>
                <a:latin typeface="Trebuchet MS"/>
                <a:cs typeface="Trebuchet MS"/>
              </a:rPr>
              <a:t>developing insurance </a:t>
            </a:r>
            <a:r>
              <a:rPr lang="en-US" sz="2700" spc="30" dirty="0">
                <a:solidFill>
                  <a:srgbClr val="FFFFFF"/>
                </a:solidFill>
                <a:latin typeface="Trebuchet MS"/>
                <a:cs typeface="Trebuchet MS"/>
              </a:rPr>
              <a:t>and </a:t>
            </a:r>
            <a:r>
              <a:rPr lang="en-US" sz="3050" b="1" spc="-70" dirty="0">
                <a:ln>
                  <a:solidFill>
                    <a:schemeClr val="bg2">
                      <a:lumMod val="50000"/>
                    </a:schemeClr>
                  </a:solidFill>
                </a:ln>
                <a:solidFill>
                  <a:srgbClr val="FFFFFF"/>
                </a:solidFill>
                <a:latin typeface="Trebuchet MS"/>
                <a:cs typeface="Trebuchet MS"/>
              </a:rPr>
              <a:t>risk management strategies</a:t>
            </a:r>
            <a:r>
              <a:rPr lang="en-US" sz="2700" spc="30" dirty="0">
                <a:solidFill>
                  <a:srgbClr val="FFFFFF"/>
                </a:solidFill>
                <a:latin typeface="Trebuchet MS"/>
                <a:cs typeface="Trebuchet MS"/>
              </a:rPr>
              <a:t>. </a:t>
            </a:r>
          </a:p>
          <a:p>
            <a:pPr marL="12700" marR="5080" indent="22225" algn="r">
              <a:lnSpc>
                <a:spcPct val="100099"/>
              </a:lnSpc>
              <a:spcBef>
                <a:spcPts val="95"/>
              </a:spcBef>
            </a:pPr>
            <a:r>
              <a:rPr lang="en-US" sz="2700" spc="30" dirty="0">
                <a:solidFill>
                  <a:srgbClr val="FFFFFF"/>
                </a:solidFill>
                <a:latin typeface="Trebuchet MS"/>
                <a:cs typeface="Trebuchet MS"/>
              </a:rPr>
              <a:t>These policies can help to </a:t>
            </a:r>
            <a:r>
              <a:rPr lang="en-US" sz="3050" b="1" spc="-70" dirty="0">
                <a:ln>
                  <a:solidFill>
                    <a:schemeClr val="bg2">
                      <a:lumMod val="50000"/>
                    </a:schemeClr>
                  </a:solidFill>
                </a:ln>
                <a:solidFill>
                  <a:srgbClr val="FFFFFF"/>
                </a:solidFill>
                <a:latin typeface="Trebuchet MS"/>
                <a:cs typeface="Trebuchet MS"/>
              </a:rPr>
              <a:t>build resilience </a:t>
            </a:r>
            <a:r>
              <a:rPr lang="en-US" sz="2700" spc="30" dirty="0">
                <a:solidFill>
                  <a:srgbClr val="FFFFFF"/>
                </a:solidFill>
                <a:latin typeface="Trebuchet MS"/>
                <a:cs typeface="Trebuchet MS"/>
              </a:rPr>
              <a:t>in the </a:t>
            </a:r>
            <a:r>
              <a:rPr lang="en-US" sz="2700" spc="30" dirty="0" smtClean="0">
                <a:solidFill>
                  <a:srgbClr val="FFFFFF"/>
                </a:solidFill>
                <a:latin typeface="Trebuchet MS"/>
                <a:cs typeface="Trebuchet MS"/>
              </a:rPr>
              <a:t>CESEE region.</a:t>
            </a:r>
            <a:endParaRPr lang="en-US" sz="2700" spc="30" dirty="0">
              <a:solidFill>
                <a:srgbClr val="FFFFFF"/>
              </a:solidFill>
              <a:latin typeface="Trebuchet MS"/>
              <a:cs typeface="Trebuchet MS"/>
            </a:endParaRPr>
          </a:p>
        </p:txBody>
      </p:sp>
      <p:sp>
        <p:nvSpPr>
          <p:cNvPr id="15" name="object 15"/>
          <p:cNvSpPr/>
          <p:nvPr/>
        </p:nvSpPr>
        <p:spPr>
          <a:xfrm>
            <a:off x="13908704" y="3250713"/>
            <a:ext cx="4048125" cy="95250"/>
          </a:xfrm>
          <a:custGeom>
            <a:avLst/>
            <a:gdLst/>
            <a:ahLst/>
            <a:cxnLst/>
            <a:rect l="l" t="t" r="r" b="b"/>
            <a:pathLst>
              <a:path w="4048125" h="95250">
                <a:moveTo>
                  <a:pt x="4048124" y="95249"/>
                </a:moveTo>
                <a:lnTo>
                  <a:pt x="0" y="95249"/>
                </a:lnTo>
                <a:lnTo>
                  <a:pt x="0" y="0"/>
                </a:lnTo>
                <a:lnTo>
                  <a:pt x="4048124" y="0"/>
                </a:lnTo>
                <a:lnTo>
                  <a:pt x="4048124" y="95249"/>
                </a:lnTo>
                <a:close/>
              </a:path>
            </a:pathLst>
          </a:custGeom>
          <a:solidFill>
            <a:srgbClr val="6FB0D9"/>
          </a:solidFill>
        </p:spPr>
        <p:txBody>
          <a:bodyPr wrap="square" lIns="0" tIns="0" rIns="0" bIns="0" rtlCol="0"/>
          <a:lstStyle/>
          <a:p>
            <a:endParaRPr>
              <a:solidFill>
                <a:prstClr val="black"/>
              </a:solidFill>
            </a:endParaRPr>
          </a:p>
        </p:txBody>
      </p:sp>
      <p:sp>
        <p:nvSpPr>
          <p:cNvPr id="3" name="Slide Number Placeholder 2">
            <a:extLst>
              <a:ext uri="{FF2B5EF4-FFF2-40B4-BE49-F238E27FC236}">
                <a16:creationId xmlns="" xmlns:a16="http://schemas.microsoft.com/office/drawing/2014/main" id="{E09C4761-C07F-B896-B2FB-3884EAE16305}"/>
              </a:ext>
            </a:extLst>
          </p:cNvPr>
          <p:cNvSpPr>
            <a:spLocks noGrp="1"/>
          </p:cNvSpPr>
          <p:nvPr>
            <p:ph type="sldNum" sz="quarter" idx="7"/>
          </p:nvPr>
        </p:nvSpPr>
        <p:spPr/>
        <p:txBody>
          <a:bodyPr/>
          <a:lstStyle/>
          <a:p>
            <a:fld id="{B6F15528-21DE-4FAA-801E-634DDDAF4B2B}" type="slidenum">
              <a:rPr lang="en-GB" smtClean="0"/>
              <a:t>16</a:t>
            </a:fld>
            <a:endParaRPr lang="en-GB"/>
          </a:p>
        </p:txBody>
      </p:sp>
      <p:pic>
        <p:nvPicPr>
          <p:cNvPr id="8" name="Picture 7">
            <a:extLst>
              <a:ext uri="{FF2B5EF4-FFF2-40B4-BE49-F238E27FC236}">
                <a16:creationId xmlns="" xmlns:a16="http://schemas.microsoft.com/office/drawing/2014/main" id="{6674A9A8-8A7D-DD57-C1E4-31B563AB8BF3}"/>
              </a:ext>
            </a:extLst>
          </p:cNvPr>
          <p:cNvPicPr>
            <a:picLocks noChangeAspect="1"/>
          </p:cNvPicPr>
          <p:nvPr/>
        </p:nvPicPr>
        <p:blipFill>
          <a:blip r:embed="rId2"/>
          <a:stretch>
            <a:fillRect/>
          </a:stretch>
        </p:blipFill>
        <p:spPr>
          <a:xfrm>
            <a:off x="-1198" y="6559"/>
            <a:ext cx="8306998" cy="10273812"/>
          </a:xfrm>
          <a:prstGeom prst="rect">
            <a:avLst/>
          </a:prstGeom>
        </p:spPr>
      </p:pic>
    </p:spTree>
    <p:extLst>
      <p:ext uri="{BB962C8B-B14F-4D97-AF65-F5344CB8AC3E}">
        <p14:creationId xmlns:p14="http://schemas.microsoft.com/office/powerpoint/2010/main" val="2465138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286" y="0"/>
            <a:ext cx="18278475" cy="10287000"/>
            <a:chOff x="5286" y="0"/>
            <a:chExt cx="18278475" cy="10287000"/>
          </a:xfrm>
        </p:grpSpPr>
        <p:pic>
          <p:nvPicPr>
            <p:cNvPr id="3" name="object 3"/>
            <p:cNvPicPr/>
            <p:nvPr/>
          </p:nvPicPr>
          <p:blipFill>
            <a:blip r:embed="rId2" cstate="print"/>
            <a:stretch>
              <a:fillRect/>
            </a:stretch>
          </p:blipFill>
          <p:spPr>
            <a:xfrm>
              <a:off x="5286" y="5792"/>
              <a:ext cx="18278474" cy="10281207"/>
            </a:xfrm>
            <a:prstGeom prst="rect">
              <a:avLst/>
            </a:prstGeom>
          </p:spPr>
        </p:pic>
        <p:sp>
          <p:nvSpPr>
            <p:cNvPr id="4" name="object 4"/>
            <p:cNvSpPr/>
            <p:nvPr/>
          </p:nvSpPr>
          <p:spPr>
            <a:xfrm>
              <a:off x="9849868" y="1266202"/>
              <a:ext cx="6448425" cy="6448425"/>
            </a:xfrm>
            <a:custGeom>
              <a:avLst/>
              <a:gdLst/>
              <a:ahLst/>
              <a:cxnLst/>
              <a:rect l="l" t="t" r="r" b="b"/>
              <a:pathLst>
                <a:path w="6448425" h="6448425">
                  <a:moveTo>
                    <a:pt x="3224212" y="6448424"/>
                  </a:moveTo>
                  <a:lnTo>
                    <a:pt x="0" y="3222962"/>
                  </a:lnTo>
                  <a:lnTo>
                    <a:pt x="3224212" y="0"/>
                  </a:lnTo>
                  <a:lnTo>
                    <a:pt x="6448424" y="3222961"/>
                  </a:lnTo>
                  <a:lnTo>
                    <a:pt x="3224212" y="6448424"/>
                  </a:lnTo>
                  <a:close/>
                </a:path>
              </a:pathLst>
            </a:custGeom>
            <a:solidFill>
              <a:srgbClr val="484B67"/>
            </a:solidFill>
          </p:spPr>
          <p:txBody>
            <a:bodyPr wrap="square" lIns="0" tIns="0" rIns="0" bIns="0" rtlCol="0"/>
            <a:lstStyle/>
            <a:p>
              <a:endParaRPr/>
            </a:p>
          </p:txBody>
        </p:sp>
        <p:sp>
          <p:nvSpPr>
            <p:cNvPr id="5" name="object 5"/>
            <p:cNvSpPr/>
            <p:nvPr/>
          </p:nvSpPr>
          <p:spPr>
            <a:xfrm>
              <a:off x="7159244" y="0"/>
              <a:ext cx="6448425" cy="3677285"/>
            </a:xfrm>
            <a:custGeom>
              <a:avLst/>
              <a:gdLst/>
              <a:ahLst/>
              <a:cxnLst/>
              <a:rect l="l" t="t" r="r" b="b"/>
              <a:pathLst>
                <a:path w="6448425" h="3677285">
                  <a:moveTo>
                    <a:pt x="3224212" y="3677229"/>
                  </a:moveTo>
                  <a:lnTo>
                    <a:pt x="0" y="453017"/>
                  </a:lnTo>
                  <a:lnTo>
                    <a:pt x="453017" y="0"/>
                  </a:lnTo>
                  <a:lnTo>
                    <a:pt x="5995407" y="0"/>
                  </a:lnTo>
                  <a:lnTo>
                    <a:pt x="6448424" y="453017"/>
                  </a:lnTo>
                  <a:lnTo>
                    <a:pt x="3224212" y="3677229"/>
                  </a:lnTo>
                  <a:close/>
                </a:path>
              </a:pathLst>
            </a:custGeom>
            <a:solidFill>
              <a:srgbClr val="6FB0D9"/>
            </a:solidFill>
          </p:spPr>
          <p:txBody>
            <a:bodyPr wrap="square" lIns="0" tIns="0" rIns="0" bIns="0" rtlCol="0"/>
            <a:lstStyle/>
            <a:p>
              <a:endParaRPr/>
            </a:p>
          </p:txBody>
        </p:sp>
        <p:sp>
          <p:nvSpPr>
            <p:cNvPr id="6" name="object 6"/>
            <p:cNvSpPr/>
            <p:nvPr/>
          </p:nvSpPr>
          <p:spPr>
            <a:xfrm>
              <a:off x="11205275" y="2896"/>
              <a:ext cx="7077075" cy="10277475"/>
            </a:xfrm>
            <a:custGeom>
              <a:avLst/>
              <a:gdLst/>
              <a:ahLst/>
              <a:cxnLst/>
              <a:rect l="l" t="t" r="r" b="b"/>
              <a:pathLst>
                <a:path w="7077075" h="10277475">
                  <a:moveTo>
                    <a:pt x="7077074" y="10277474"/>
                  </a:moveTo>
                  <a:lnTo>
                    <a:pt x="0" y="10277474"/>
                  </a:lnTo>
                  <a:lnTo>
                    <a:pt x="0" y="0"/>
                  </a:lnTo>
                  <a:lnTo>
                    <a:pt x="7077074" y="0"/>
                  </a:lnTo>
                  <a:lnTo>
                    <a:pt x="7077074" y="10277474"/>
                  </a:lnTo>
                  <a:close/>
                </a:path>
              </a:pathLst>
            </a:custGeom>
            <a:solidFill>
              <a:srgbClr val="282937"/>
            </a:solidFill>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12700" rIns="0" bIns="0" rtlCol="0">
            <a:spAutoFit/>
          </a:bodyPr>
          <a:lstStyle/>
          <a:p>
            <a:pPr marL="11042650">
              <a:lnSpc>
                <a:spcPct val="100000"/>
              </a:lnSpc>
              <a:spcBef>
                <a:spcPts val="100"/>
              </a:spcBef>
            </a:pPr>
            <a:r>
              <a:rPr spc="400" dirty="0"/>
              <a:t>C</a:t>
            </a:r>
            <a:r>
              <a:rPr spc="285" dirty="0"/>
              <a:t>h</a:t>
            </a:r>
            <a:r>
              <a:rPr spc="70" dirty="0"/>
              <a:t>a</a:t>
            </a:r>
            <a:r>
              <a:rPr spc="-835" dirty="0"/>
              <a:t>ll</a:t>
            </a:r>
            <a:r>
              <a:rPr spc="25" dirty="0"/>
              <a:t>e</a:t>
            </a:r>
            <a:r>
              <a:rPr spc="300" dirty="0"/>
              <a:t>n</a:t>
            </a:r>
            <a:r>
              <a:rPr spc="55" dirty="0"/>
              <a:t>g</a:t>
            </a:r>
            <a:r>
              <a:rPr spc="25" dirty="0"/>
              <a:t>e</a:t>
            </a:r>
            <a:r>
              <a:rPr spc="-250" dirty="0"/>
              <a:t>s</a:t>
            </a:r>
            <a:r>
              <a:rPr spc="-1100" dirty="0"/>
              <a:t> </a:t>
            </a:r>
            <a:r>
              <a:rPr spc="60" dirty="0"/>
              <a:t>a</a:t>
            </a:r>
            <a:r>
              <a:rPr spc="300" dirty="0"/>
              <a:t>n</a:t>
            </a:r>
            <a:r>
              <a:rPr spc="285" dirty="0"/>
              <a:t>d</a:t>
            </a:r>
            <a:r>
              <a:rPr spc="-1100" dirty="0"/>
              <a:t> </a:t>
            </a:r>
            <a:r>
              <a:rPr spc="660" dirty="0"/>
              <a:t>O</a:t>
            </a:r>
            <a:r>
              <a:rPr spc="260" dirty="0"/>
              <a:t>p</a:t>
            </a:r>
            <a:r>
              <a:rPr spc="320" dirty="0"/>
              <a:t>p</a:t>
            </a:r>
            <a:r>
              <a:rPr spc="175" dirty="0"/>
              <a:t>o</a:t>
            </a:r>
            <a:r>
              <a:rPr spc="-200" dirty="0"/>
              <a:t>r</a:t>
            </a:r>
            <a:r>
              <a:rPr spc="-570" dirty="0"/>
              <a:t>t</a:t>
            </a:r>
            <a:r>
              <a:rPr spc="260" dirty="0"/>
              <a:t>u</a:t>
            </a:r>
            <a:r>
              <a:rPr spc="300" dirty="0"/>
              <a:t>n</a:t>
            </a:r>
            <a:r>
              <a:rPr spc="-860" dirty="0"/>
              <a:t>i</a:t>
            </a:r>
            <a:r>
              <a:rPr spc="-545" dirty="0"/>
              <a:t>t</a:t>
            </a:r>
            <a:r>
              <a:rPr spc="-860" dirty="0"/>
              <a:t>i</a:t>
            </a:r>
            <a:r>
              <a:rPr spc="25" dirty="0"/>
              <a:t>e</a:t>
            </a:r>
            <a:r>
              <a:rPr spc="-250" dirty="0"/>
              <a:t>s</a:t>
            </a:r>
          </a:p>
        </p:txBody>
      </p:sp>
      <p:grpSp>
        <p:nvGrpSpPr>
          <p:cNvPr id="8" name="object 8"/>
          <p:cNvGrpSpPr/>
          <p:nvPr/>
        </p:nvGrpSpPr>
        <p:grpSpPr>
          <a:xfrm>
            <a:off x="12821105" y="4490556"/>
            <a:ext cx="5077460" cy="2756535"/>
            <a:chOff x="12821105" y="4490556"/>
            <a:chExt cx="5077460" cy="2756535"/>
          </a:xfrm>
        </p:grpSpPr>
        <p:pic>
          <p:nvPicPr>
            <p:cNvPr id="9" name="object 9"/>
            <p:cNvPicPr/>
            <p:nvPr/>
          </p:nvPicPr>
          <p:blipFill>
            <a:blip r:embed="rId3" cstate="print"/>
            <a:stretch>
              <a:fillRect/>
            </a:stretch>
          </p:blipFill>
          <p:spPr>
            <a:xfrm>
              <a:off x="13229500" y="4490556"/>
              <a:ext cx="1893729" cy="358303"/>
            </a:xfrm>
            <a:prstGeom prst="rect">
              <a:avLst/>
            </a:prstGeom>
          </p:spPr>
        </p:pic>
        <p:sp>
          <p:nvSpPr>
            <p:cNvPr id="10" name="object 10"/>
            <p:cNvSpPr/>
            <p:nvPr/>
          </p:nvSpPr>
          <p:spPr>
            <a:xfrm>
              <a:off x="12909385" y="4490567"/>
              <a:ext cx="4989195" cy="779780"/>
            </a:xfrm>
            <a:custGeom>
              <a:avLst/>
              <a:gdLst/>
              <a:ahLst/>
              <a:cxnLst/>
              <a:rect l="l" t="t" r="r" b="b"/>
              <a:pathLst>
                <a:path w="4989194" h="779779">
                  <a:moveTo>
                    <a:pt x="132016" y="642454"/>
                  </a:moveTo>
                  <a:lnTo>
                    <a:pt x="116547" y="605701"/>
                  </a:lnTo>
                  <a:lnTo>
                    <a:pt x="84886" y="584428"/>
                  </a:lnTo>
                  <a:lnTo>
                    <a:pt x="58991" y="571436"/>
                  </a:lnTo>
                  <a:lnTo>
                    <a:pt x="54305" y="568439"/>
                  </a:lnTo>
                  <a:lnTo>
                    <a:pt x="50723" y="565429"/>
                  </a:lnTo>
                  <a:lnTo>
                    <a:pt x="47155" y="562356"/>
                  </a:lnTo>
                  <a:lnTo>
                    <a:pt x="45313" y="559155"/>
                  </a:lnTo>
                  <a:lnTo>
                    <a:pt x="45199" y="552170"/>
                  </a:lnTo>
                  <a:lnTo>
                    <a:pt x="47104" y="548995"/>
                  </a:lnTo>
                  <a:lnTo>
                    <a:pt x="54698" y="543521"/>
                  </a:lnTo>
                  <a:lnTo>
                    <a:pt x="59804" y="542163"/>
                  </a:lnTo>
                  <a:lnTo>
                    <a:pt x="72072" y="542163"/>
                  </a:lnTo>
                  <a:lnTo>
                    <a:pt x="117614" y="551865"/>
                  </a:lnTo>
                  <a:lnTo>
                    <a:pt x="119532" y="542163"/>
                  </a:lnTo>
                  <a:lnTo>
                    <a:pt x="96443" y="506641"/>
                  </a:lnTo>
                  <a:lnTo>
                    <a:pt x="73139" y="503986"/>
                  </a:lnTo>
                  <a:lnTo>
                    <a:pt x="59131" y="503986"/>
                  </a:lnTo>
                  <a:lnTo>
                    <a:pt x="17640" y="520331"/>
                  </a:lnTo>
                  <a:lnTo>
                    <a:pt x="1841" y="545706"/>
                  </a:lnTo>
                  <a:lnTo>
                    <a:pt x="1943" y="555802"/>
                  </a:lnTo>
                  <a:lnTo>
                    <a:pt x="17551" y="592010"/>
                  </a:lnTo>
                  <a:lnTo>
                    <a:pt x="49136" y="613486"/>
                  </a:lnTo>
                  <a:lnTo>
                    <a:pt x="56730" y="617105"/>
                  </a:lnTo>
                  <a:lnTo>
                    <a:pt x="63588" y="620598"/>
                  </a:lnTo>
                  <a:lnTo>
                    <a:pt x="75869" y="627240"/>
                  </a:lnTo>
                  <a:lnTo>
                    <a:pt x="80556" y="630669"/>
                  </a:lnTo>
                  <a:lnTo>
                    <a:pt x="83794" y="634250"/>
                  </a:lnTo>
                  <a:lnTo>
                    <a:pt x="87033" y="637755"/>
                  </a:lnTo>
                  <a:lnTo>
                    <a:pt x="88760" y="641807"/>
                  </a:lnTo>
                  <a:lnTo>
                    <a:pt x="88988" y="646379"/>
                  </a:lnTo>
                  <a:lnTo>
                    <a:pt x="88988" y="648169"/>
                  </a:lnTo>
                  <a:lnTo>
                    <a:pt x="88379" y="649897"/>
                  </a:lnTo>
                  <a:lnTo>
                    <a:pt x="87147" y="651573"/>
                  </a:lnTo>
                  <a:lnTo>
                    <a:pt x="85979" y="653249"/>
                  </a:lnTo>
                  <a:lnTo>
                    <a:pt x="66027" y="660361"/>
                  </a:lnTo>
                  <a:lnTo>
                    <a:pt x="57315" y="660361"/>
                  </a:lnTo>
                  <a:lnTo>
                    <a:pt x="18491" y="653453"/>
                  </a:lnTo>
                  <a:lnTo>
                    <a:pt x="7950" y="650735"/>
                  </a:lnTo>
                  <a:lnTo>
                    <a:pt x="0" y="689165"/>
                  </a:lnTo>
                  <a:lnTo>
                    <a:pt x="42392" y="697725"/>
                  </a:lnTo>
                  <a:lnTo>
                    <a:pt x="62115" y="698538"/>
                  </a:lnTo>
                  <a:lnTo>
                    <a:pt x="69037" y="698538"/>
                  </a:lnTo>
                  <a:lnTo>
                    <a:pt x="114046" y="683082"/>
                  </a:lnTo>
                  <a:lnTo>
                    <a:pt x="131406" y="649897"/>
                  </a:lnTo>
                  <a:lnTo>
                    <a:pt x="132016" y="642454"/>
                  </a:lnTo>
                  <a:close/>
                </a:path>
                <a:path w="4989194" h="779779">
                  <a:moveTo>
                    <a:pt x="264541" y="681545"/>
                  </a:moveTo>
                  <a:lnTo>
                    <a:pt x="256235" y="660361"/>
                  </a:lnTo>
                  <a:lnTo>
                    <a:pt x="251320" y="647801"/>
                  </a:lnTo>
                  <a:lnTo>
                    <a:pt x="240652" y="653173"/>
                  </a:lnTo>
                  <a:lnTo>
                    <a:pt x="231432" y="657059"/>
                  </a:lnTo>
                  <a:lnTo>
                    <a:pt x="223659" y="659460"/>
                  </a:lnTo>
                  <a:lnTo>
                    <a:pt x="217322" y="660361"/>
                  </a:lnTo>
                  <a:lnTo>
                    <a:pt x="215544" y="660361"/>
                  </a:lnTo>
                  <a:lnTo>
                    <a:pt x="209118" y="543915"/>
                  </a:lnTo>
                  <a:lnTo>
                    <a:pt x="258851" y="543915"/>
                  </a:lnTo>
                  <a:lnTo>
                    <a:pt x="258851" y="507415"/>
                  </a:lnTo>
                  <a:lnTo>
                    <a:pt x="209118" y="507415"/>
                  </a:lnTo>
                  <a:lnTo>
                    <a:pt x="209118" y="455015"/>
                  </a:lnTo>
                  <a:lnTo>
                    <a:pt x="167436" y="460197"/>
                  </a:lnTo>
                  <a:lnTo>
                    <a:pt x="167436" y="507415"/>
                  </a:lnTo>
                  <a:lnTo>
                    <a:pt x="135953" y="507415"/>
                  </a:lnTo>
                  <a:lnTo>
                    <a:pt x="135953" y="543915"/>
                  </a:lnTo>
                  <a:lnTo>
                    <a:pt x="167436" y="543915"/>
                  </a:lnTo>
                  <a:lnTo>
                    <a:pt x="167436" y="635914"/>
                  </a:lnTo>
                  <a:lnTo>
                    <a:pt x="168109" y="650875"/>
                  </a:lnTo>
                  <a:lnTo>
                    <a:pt x="184632" y="689965"/>
                  </a:lnTo>
                  <a:lnTo>
                    <a:pt x="215404" y="698538"/>
                  </a:lnTo>
                  <a:lnTo>
                    <a:pt x="222427" y="698538"/>
                  </a:lnTo>
                  <a:lnTo>
                    <a:pt x="256400" y="686701"/>
                  </a:lnTo>
                  <a:lnTo>
                    <a:pt x="264541" y="681545"/>
                  </a:lnTo>
                  <a:close/>
                </a:path>
                <a:path w="4989194" h="779779">
                  <a:moveTo>
                    <a:pt x="420166" y="693343"/>
                  </a:moveTo>
                  <a:lnTo>
                    <a:pt x="419188" y="685558"/>
                  </a:lnTo>
                  <a:lnTo>
                    <a:pt x="418769" y="682040"/>
                  </a:lnTo>
                  <a:lnTo>
                    <a:pt x="418414" y="679056"/>
                  </a:lnTo>
                  <a:lnTo>
                    <a:pt x="417233" y="614654"/>
                  </a:lnTo>
                  <a:lnTo>
                    <a:pt x="417233" y="580669"/>
                  </a:lnTo>
                  <a:lnTo>
                    <a:pt x="417233" y="564819"/>
                  </a:lnTo>
                  <a:lnTo>
                    <a:pt x="416433" y="556412"/>
                  </a:lnTo>
                  <a:lnTo>
                    <a:pt x="413588" y="542163"/>
                  </a:lnTo>
                  <a:lnTo>
                    <a:pt x="413194" y="540118"/>
                  </a:lnTo>
                  <a:lnTo>
                    <a:pt x="386092" y="509930"/>
                  </a:lnTo>
                  <a:lnTo>
                    <a:pt x="354622" y="503986"/>
                  </a:lnTo>
                  <a:lnTo>
                    <a:pt x="345681" y="503986"/>
                  </a:lnTo>
                  <a:lnTo>
                    <a:pt x="337312" y="504405"/>
                  </a:lnTo>
                  <a:lnTo>
                    <a:pt x="321741" y="506018"/>
                  </a:lnTo>
                  <a:lnTo>
                    <a:pt x="314934" y="506996"/>
                  </a:lnTo>
                  <a:lnTo>
                    <a:pt x="309079" y="508165"/>
                  </a:lnTo>
                  <a:lnTo>
                    <a:pt x="303695" y="509168"/>
                  </a:lnTo>
                  <a:lnTo>
                    <a:pt x="297611" y="510425"/>
                  </a:lnTo>
                  <a:lnTo>
                    <a:pt x="290804" y="511937"/>
                  </a:lnTo>
                  <a:lnTo>
                    <a:pt x="283286" y="513689"/>
                  </a:lnTo>
                  <a:lnTo>
                    <a:pt x="292163" y="551611"/>
                  </a:lnTo>
                  <a:lnTo>
                    <a:pt x="301536" y="548881"/>
                  </a:lnTo>
                  <a:lnTo>
                    <a:pt x="308965" y="546963"/>
                  </a:lnTo>
                  <a:lnTo>
                    <a:pt x="342506" y="542163"/>
                  </a:lnTo>
                  <a:lnTo>
                    <a:pt x="355841" y="542163"/>
                  </a:lnTo>
                  <a:lnTo>
                    <a:pt x="361010" y="542988"/>
                  </a:lnTo>
                  <a:lnTo>
                    <a:pt x="367538" y="546341"/>
                  </a:lnTo>
                  <a:lnTo>
                    <a:pt x="370052" y="548881"/>
                  </a:lnTo>
                  <a:lnTo>
                    <a:pt x="371779" y="552284"/>
                  </a:lnTo>
                  <a:lnTo>
                    <a:pt x="373507" y="555637"/>
                  </a:lnTo>
                  <a:lnTo>
                    <a:pt x="374573" y="560158"/>
                  </a:lnTo>
                  <a:lnTo>
                    <a:pt x="374891" y="564819"/>
                  </a:lnTo>
                  <a:lnTo>
                    <a:pt x="375412" y="571538"/>
                  </a:lnTo>
                  <a:lnTo>
                    <a:pt x="376047" y="576478"/>
                  </a:lnTo>
                  <a:lnTo>
                    <a:pt x="376720" y="579818"/>
                  </a:lnTo>
                  <a:lnTo>
                    <a:pt x="376199" y="579780"/>
                  </a:lnTo>
                  <a:lnTo>
                    <a:pt x="376199" y="615061"/>
                  </a:lnTo>
                  <a:lnTo>
                    <a:pt x="375627" y="643280"/>
                  </a:lnTo>
                  <a:lnTo>
                    <a:pt x="335508" y="660044"/>
                  </a:lnTo>
                  <a:lnTo>
                    <a:pt x="328244" y="660361"/>
                  </a:lnTo>
                  <a:lnTo>
                    <a:pt x="321881" y="660361"/>
                  </a:lnTo>
                  <a:lnTo>
                    <a:pt x="317004" y="659003"/>
                  </a:lnTo>
                  <a:lnTo>
                    <a:pt x="313601" y="656259"/>
                  </a:lnTo>
                  <a:lnTo>
                    <a:pt x="310248" y="653465"/>
                  </a:lnTo>
                  <a:lnTo>
                    <a:pt x="308571" y="649198"/>
                  </a:lnTo>
                  <a:lnTo>
                    <a:pt x="308571" y="636193"/>
                  </a:lnTo>
                  <a:lnTo>
                    <a:pt x="350824" y="617080"/>
                  </a:lnTo>
                  <a:lnTo>
                    <a:pt x="358127" y="616407"/>
                  </a:lnTo>
                  <a:lnTo>
                    <a:pt x="362038" y="616077"/>
                  </a:lnTo>
                  <a:lnTo>
                    <a:pt x="366026" y="615797"/>
                  </a:lnTo>
                  <a:lnTo>
                    <a:pt x="374180" y="615353"/>
                  </a:lnTo>
                  <a:lnTo>
                    <a:pt x="376199" y="615061"/>
                  </a:lnTo>
                  <a:lnTo>
                    <a:pt x="376199" y="579780"/>
                  </a:lnTo>
                  <a:lnTo>
                    <a:pt x="373456" y="579577"/>
                  </a:lnTo>
                  <a:lnTo>
                    <a:pt x="360108" y="580250"/>
                  </a:lnTo>
                  <a:lnTo>
                    <a:pt x="320382" y="586270"/>
                  </a:lnTo>
                  <a:lnTo>
                    <a:pt x="282181" y="605929"/>
                  </a:lnTo>
                  <a:lnTo>
                    <a:pt x="265214" y="643458"/>
                  </a:lnTo>
                  <a:lnTo>
                    <a:pt x="266192" y="656983"/>
                  </a:lnTo>
                  <a:lnTo>
                    <a:pt x="289547" y="691235"/>
                  </a:lnTo>
                  <a:lnTo>
                    <a:pt x="322389" y="698538"/>
                  </a:lnTo>
                  <a:lnTo>
                    <a:pt x="330962" y="698169"/>
                  </a:lnTo>
                  <a:lnTo>
                    <a:pt x="371970" y="685063"/>
                  </a:lnTo>
                  <a:lnTo>
                    <a:pt x="377215" y="682040"/>
                  </a:lnTo>
                  <a:lnTo>
                    <a:pt x="379984" y="697534"/>
                  </a:lnTo>
                  <a:lnTo>
                    <a:pt x="420166" y="693343"/>
                  </a:lnTo>
                  <a:close/>
                </a:path>
                <a:path w="4989194" h="779779">
                  <a:moveTo>
                    <a:pt x="609955" y="600595"/>
                  </a:moveTo>
                  <a:lnTo>
                    <a:pt x="604100" y="558393"/>
                  </a:lnTo>
                  <a:lnTo>
                    <a:pt x="597217" y="542163"/>
                  </a:lnTo>
                  <a:lnTo>
                    <a:pt x="597090" y="541883"/>
                  </a:lnTo>
                  <a:lnTo>
                    <a:pt x="570179" y="513524"/>
                  </a:lnTo>
                  <a:lnTo>
                    <a:pt x="566597" y="511721"/>
                  </a:lnTo>
                  <a:lnTo>
                    <a:pt x="566597" y="594448"/>
                  </a:lnTo>
                  <a:lnTo>
                    <a:pt x="566597" y="601929"/>
                  </a:lnTo>
                  <a:lnTo>
                    <a:pt x="560260" y="640829"/>
                  </a:lnTo>
                  <a:lnTo>
                    <a:pt x="528751" y="660361"/>
                  </a:lnTo>
                  <a:lnTo>
                    <a:pt x="514972" y="660361"/>
                  </a:lnTo>
                  <a:lnTo>
                    <a:pt x="493763" y="656818"/>
                  </a:lnTo>
                  <a:lnTo>
                    <a:pt x="493458" y="656767"/>
                  </a:lnTo>
                  <a:lnTo>
                    <a:pt x="492506" y="656577"/>
                  </a:lnTo>
                  <a:lnTo>
                    <a:pt x="492671" y="557733"/>
                  </a:lnTo>
                  <a:lnTo>
                    <a:pt x="495465" y="555828"/>
                  </a:lnTo>
                  <a:lnTo>
                    <a:pt x="499364" y="553567"/>
                  </a:lnTo>
                  <a:lnTo>
                    <a:pt x="504393" y="550951"/>
                  </a:lnTo>
                  <a:lnTo>
                    <a:pt x="508685" y="548551"/>
                  </a:lnTo>
                  <a:lnTo>
                    <a:pt x="513181" y="546481"/>
                  </a:lnTo>
                  <a:lnTo>
                    <a:pt x="522554" y="543026"/>
                  </a:lnTo>
                  <a:lnTo>
                    <a:pt x="526884" y="542163"/>
                  </a:lnTo>
                  <a:lnTo>
                    <a:pt x="536371" y="542163"/>
                  </a:lnTo>
                  <a:lnTo>
                    <a:pt x="541312" y="543801"/>
                  </a:lnTo>
                  <a:lnTo>
                    <a:pt x="545668" y="547090"/>
                  </a:lnTo>
                  <a:lnTo>
                    <a:pt x="550011" y="550329"/>
                  </a:lnTo>
                  <a:lnTo>
                    <a:pt x="565810" y="587032"/>
                  </a:lnTo>
                  <a:lnTo>
                    <a:pt x="566597" y="594448"/>
                  </a:lnTo>
                  <a:lnTo>
                    <a:pt x="566597" y="511721"/>
                  </a:lnTo>
                  <a:lnTo>
                    <a:pt x="533946" y="503986"/>
                  </a:lnTo>
                  <a:lnTo>
                    <a:pt x="527469" y="503986"/>
                  </a:lnTo>
                  <a:lnTo>
                    <a:pt x="521106" y="505040"/>
                  </a:lnTo>
                  <a:lnTo>
                    <a:pt x="508609" y="509231"/>
                  </a:lnTo>
                  <a:lnTo>
                    <a:pt x="503085" y="511467"/>
                  </a:lnTo>
                  <a:lnTo>
                    <a:pt x="498284" y="513867"/>
                  </a:lnTo>
                  <a:lnTo>
                    <a:pt x="492531" y="516534"/>
                  </a:lnTo>
                  <a:lnTo>
                    <a:pt x="490448" y="518172"/>
                  </a:lnTo>
                  <a:lnTo>
                    <a:pt x="492671" y="419100"/>
                  </a:lnTo>
                  <a:lnTo>
                    <a:pt x="451065" y="423786"/>
                  </a:lnTo>
                  <a:lnTo>
                    <a:pt x="451065" y="680377"/>
                  </a:lnTo>
                  <a:lnTo>
                    <a:pt x="457428" y="684898"/>
                  </a:lnTo>
                  <a:lnTo>
                    <a:pt x="496925" y="697217"/>
                  </a:lnTo>
                  <a:lnTo>
                    <a:pt x="519214" y="698538"/>
                  </a:lnTo>
                  <a:lnTo>
                    <a:pt x="527596" y="698220"/>
                  </a:lnTo>
                  <a:lnTo>
                    <a:pt x="567905" y="686612"/>
                  </a:lnTo>
                  <a:lnTo>
                    <a:pt x="594995" y="660361"/>
                  </a:lnTo>
                  <a:lnTo>
                    <a:pt x="598195" y="655027"/>
                  </a:lnTo>
                  <a:lnTo>
                    <a:pt x="602335" y="646137"/>
                  </a:lnTo>
                  <a:lnTo>
                    <a:pt x="605675" y="636257"/>
                  </a:lnTo>
                  <a:lnTo>
                    <a:pt x="608050" y="625373"/>
                  </a:lnTo>
                  <a:lnTo>
                    <a:pt x="609485" y="613486"/>
                  </a:lnTo>
                  <a:lnTo>
                    <a:pt x="609955" y="600595"/>
                  </a:lnTo>
                  <a:close/>
                </a:path>
                <a:path w="4989194" h="779779">
                  <a:moveTo>
                    <a:pt x="677570" y="503148"/>
                  </a:moveTo>
                  <a:lnTo>
                    <a:pt x="635876" y="507834"/>
                  </a:lnTo>
                  <a:lnTo>
                    <a:pt x="635876" y="694105"/>
                  </a:lnTo>
                  <a:lnTo>
                    <a:pt x="677570" y="694105"/>
                  </a:lnTo>
                  <a:lnTo>
                    <a:pt x="677570" y="503148"/>
                  </a:lnTo>
                  <a:close/>
                </a:path>
                <a:path w="4989194" h="779779">
                  <a:moveTo>
                    <a:pt x="683679" y="457822"/>
                  </a:moveTo>
                  <a:lnTo>
                    <a:pt x="681088" y="451739"/>
                  </a:lnTo>
                  <a:lnTo>
                    <a:pt x="675894" y="446887"/>
                  </a:lnTo>
                  <a:lnTo>
                    <a:pt x="670712" y="441972"/>
                  </a:lnTo>
                  <a:lnTo>
                    <a:pt x="664425" y="439521"/>
                  </a:lnTo>
                  <a:lnTo>
                    <a:pt x="649859" y="439521"/>
                  </a:lnTo>
                  <a:lnTo>
                    <a:pt x="643775" y="442010"/>
                  </a:lnTo>
                  <a:lnTo>
                    <a:pt x="633895" y="451878"/>
                  </a:lnTo>
                  <a:lnTo>
                    <a:pt x="631494" y="457822"/>
                  </a:lnTo>
                  <a:lnTo>
                    <a:pt x="631494" y="472452"/>
                  </a:lnTo>
                  <a:lnTo>
                    <a:pt x="633895" y="478421"/>
                  </a:lnTo>
                  <a:lnTo>
                    <a:pt x="638810" y="483387"/>
                  </a:lnTo>
                  <a:lnTo>
                    <a:pt x="643775" y="488302"/>
                  </a:lnTo>
                  <a:lnTo>
                    <a:pt x="649859" y="490753"/>
                  </a:lnTo>
                  <a:lnTo>
                    <a:pt x="664425" y="490753"/>
                  </a:lnTo>
                  <a:lnTo>
                    <a:pt x="670712" y="488327"/>
                  </a:lnTo>
                  <a:lnTo>
                    <a:pt x="675894" y="483476"/>
                  </a:lnTo>
                  <a:lnTo>
                    <a:pt x="681088" y="478561"/>
                  </a:lnTo>
                  <a:lnTo>
                    <a:pt x="683679" y="472452"/>
                  </a:lnTo>
                  <a:lnTo>
                    <a:pt x="683679" y="457822"/>
                  </a:lnTo>
                  <a:close/>
                </a:path>
                <a:path w="4989194" h="779779">
                  <a:moveTo>
                    <a:pt x="754380" y="419100"/>
                  </a:moveTo>
                  <a:lnTo>
                    <a:pt x="712685" y="423786"/>
                  </a:lnTo>
                  <a:lnTo>
                    <a:pt x="712685" y="694105"/>
                  </a:lnTo>
                  <a:lnTo>
                    <a:pt x="754380" y="694105"/>
                  </a:lnTo>
                  <a:lnTo>
                    <a:pt x="754380" y="419100"/>
                  </a:lnTo>
                  <a:close/>
                </a:path>
                <a:path w="4989194" h="779779">
                  <a:moveTo>
                    <a:pt x="831189" y="503148"/>
                  </a:moveTo>
                  <a:lnTo>
                    <a:pt x="789495" y="507834"/>
                  </a:lnTo>
                  <a:lnTo>
                    <a:pt x="789495" y="694105"/>
                  </a:lnTo>
                  <a:lnTo>
                    <a:pt x="831189" y="694105"/>
                  </a:lnTo>
                  <a:lnTo>
                    <a:pt x="831189" y="503148"/>
                  </a:lnTo>
                  <a:close/>
                </a:path>
                <a:path w="4989194" h="779779">
                  <a:moveTo>
                    <a:pt x="837298" y="457822"/>
                  </a:moveTo>
                  <a:lnTo>
                    <a:pt x="834707" y="451739"/>
                  </a:lnTo>
                  <a:lnTo>
                    <a:pt x="829513" y="446887"/>
                  </a:lnTo>
                  <a:lnTo>
                    <a:pt x="824331" y="441972"/>
                  </a:lnTo>
                  <a:lnTo>
                    <a:pt x="818045" y="439521"/>
                  </a:lnTo>
                  <a:lnTo>
                    <a:pt x="803478" y="439521"/>
                  </a:lnTo>
                  <a:lnTo>
                    <a:pt x="797394" y="442010"/>
                  </a:lnTo>
                  <a:lnTo>
                    <a:pt x="787514" y="451878"/>
                  </a:lnTo>
                  <a:lnTo>
                    <a:pt x="785114" y="457822"/>
                  </a:lnTo>
                  <a:lnTo>
                    <a:pt x="785114" y="472452"/>
                  </a:lnTo>
                  <a:lnTo>
                    <a:pt x="787514" y="478421"/>
                  </a:lnTo>
                  <a:lnTo>
                    <a:pt x="792429" y="483387"/>
                  </a:lnTo>
                  <a:lnTo>
                    <a:pt x="797394" y="488302"/>
                  </a:lnTo>
                  <a:lnTo>
                    <a:pt x="803478" y="490753"/>
                  </a:lnTo>
                  <a:lnTo>
                    <a:pt x="818045" y="490753"/>
                  </a:lnTo>
                  <a:lnTo>
                    <a:pt x="824331" y="488327"/>
                  </a:lnTo>
                  <a:lnTo>
                    <a:pt x="829513" y="483476"/>
                  </a:lnTo>
                  <a:lnTo>
                    <a:pt x="834707" y="478561"/>
                  </a:lnTo>
                  <a:lnTo>
                    <a:pt x="837298" y="472452"/>
                  </a:lnTo>
                  <a:lnTo>
                    <a:pt x="837298" y="457822"/>
                  </a:lnTo>
                  <a:close/>
                </a:path>
                <a:path w="4989194" h="779779">
                  <a:moveTo>
                    <a:pt x="1151686" y="507415"/>
                  </a:moveTo>
                  <a:lnTo>
                    <a:pt x="1107579" y="507415"/>
                  </a:lnTo>
                  <a:lnTo>
                    <a:pt x="1076071" y="589622"/>
                  </a:lnTo>
                  <a:lnTo>
                    <a:pt x="1073048" y="597268"/>
                  </a:lnTo>
                  <a:lnTo>
                    <a:pt x="1059942" y="633374"/>
                  </a:lnTo>
                  <a:lnTo>
                    <a:pt x="1057706" y="626935"/>
                  </a:lnTo>
                  <a:lnTo>
                    <a:pt x="1052652" y="612559"/>
                  </a:lnTo>
                  <a:lnTo>
                    <a:pt x="1050048" y="604977"/>
                  </a:lnTo>
                  <a:lnTo>
                    <a:pt x="1047140" y="597382"/>
                  </a:lnTo>
                  <a:lnTo>
                    <a:pt x="1043940" y="589788"/>
                  </a:lnTo>
                  <a:lnTo>
                    <a:pt x="1009878" y="507415"/>
                  </a:lnTo>
                  <a:lnTo>
                    <a:pt x="970368" y="507415"/>
                  </a:lnTo>
                  <a:lnTo>
                    <a:pt x="965339" y="507415"/>
                  </a:lnTo>
                  <a:lnTo>
                    <a:pt x="920635" y="507415"/>
                  </a:lnTo>
                  <a:lnTo>
                    <a:pt x="920635" y="455015"/>
                  </a:lnTo>
                  <a:lnTo>
                    <a:pt x="878954" y="460197"/>
                  </a:lnTo>
                  <a:lnTo>
                    <a:pt x="878954" y="507415"/>
                  </a:lnTo>
                  <a:lnTo>
                    <a:pt x="847471" y="507415"/>
                  </a:lnTo>
                  <a:lnTo>
                    <a:pt x="847471" y="543915"/>
                  </a:lnTo>
                  <a:lnTo>
                    <a:pt x="878954" y="543915"/>
                  </a:lnTo>
                  <a:lnTo>
                    <a:pt x="878954" y="635914"/>
                  </a:lnTo>
                  <a:lnTo>
                    <a:pt x="885024" y="674598"/>
                  </a:lnTo>
                  <a:lnTo>
                    <a:pt x="926922" y="698538"/>
                  </a:lnTo>
                  <a:lnTo>
                    <a:pt x="933958" y="698538"/>
                  </a:lnTo>
                  <a:lnTo>
                    <a:pt x="976058" y="681545"/>
                  </a:lnTo>
                  <a:lnTo>
                    <a:pt x="967752" y="660361"/>
                  </a:lnTo>
                  <a:lnTo>
                    <a:pt x="962837" y="647801"/>
                  </a:lnTo>
                  <a:lnTo>
                    <a:pt x="952169" y="653173"/>
                  </a:lnTo>
                  <a:lnTo>
                    <a:pt x="942949" y="657059"/>
                  </a:lnTo>
                  <a:lnTo>
                    <a:pt x="935177" y="659460"/>
                  </a:lnTo>
                  <a:lnTo>
                    <a:pt x="928839" y="660361"/>
                  </a:lnTo>
                  <a:lnTo>
                    <a:pt x="927061" y="660361"/>
                  </a:lnTo>
                  <a:lnTo>
                    <a:pt x="920635" y="543915"/>
                  </a:lnTo>
                  <a:lnTo>
                    <a:pt x="970368" y="543915"/>
                  </a:lnTo>
                  <a:lnTo>
                    <a:pt x="970368" y="519671"/>
                  </a:lnTo>
                  <a:lnTo>
                    <a:pt x="1037247" y="682637"/>
                  </a:lnTo>
                  <a:lnTo>
                    <a:pt x="1027544" y="708164"/>
                  </a:lnTo>
                  <a:lnTo>
                    <a:pt x="1025537" y="713574"/>
                  </a:lnTo>
                  <a:lnTo>
                    <a:pt x="1022908" y="718273"/>
                  </a:lnTo>
                  <a:lnTo>
                    <a:pt x="1016431" y="726198"/>
                  </a:lnTo>
                  <a:lnTo>
                    <a:pt x="1013206" y="729449"/>
                  </a:lnTo>
                  <a:lnTo>
                    <a:pt x="1009789" y="732193"/>
                  </a:lnTo>
                  <a:lnTo>
                    <a:pt x="1006106" y="735317"/>
                  </a:lnTo>
                  <a:lnTo>
                    <a:pt x="999858" y="738974"/>
                  </a:lnTo>
                  <a:lnTo>
                    <a:pt x="991044" y="743153"/>
                  </a:lnTo>
                  <a:lnTo>
                    <a:pt x="1011555" y="779576"/>
                  </a:lnTo>
                  <a:lnTo>
                    <a:pt x="1047216" y="753148"/>
                  </a:lnTo>
                  <a:lnTo>
                    <a:pt x="1092987" y="655345"/>
                  </a:lnTo>
                  <a:lnTo>
                    <a:pt x="1151686" y="507415"/>
                  </a:lnTo>
                  <a:close/>
                </a:path>
                <a:path w="4989194" h="779779">
                  <a:moveTo>
                    <a:pt x="3969740" y="27876"/>
                  </a:moveTo>
                  <a:lnTo>
                    <a:pt x="3948963" y="16040"/>
                  </a:lnTo>
                  <a:lnTo>
                    <a:pt x="3929557" y="7594"/>
                  </a:lnTo>
                  <a:lnTo>
                    <a:pt x="3911549" y="2527"/>
                  </a:lnTo>
                  <a:lnTo>
                    <a:pt x="3894899" y="838"/>
                  </a:lnTo>
                  <a:lnTo>
                    <a:pt x="3887292" y="1155"/>
                  </a:lnTo>
                  <a:lnTo>
                    <a:pt x="3850030" y="12598"/>
                  </a:lnTo>
                  <a:lnTo>
                    <a:pt x="3821747" y="43472"/>
                  </a:lnTo>
                  <a:lnTo>
                    <a:pt x="3810597" y="88315"/>
                  </a:lnTo>
                  <a:lnTo>
                    <a:pt x="3779037" y="88315"/>
                  </a:lnTo>
                  <a:lnTo>
                    <a:pt x="3779037" y="124815"/>
                  </a:lnTo>
                  <a:lnTo>
                    <a:pt x="3810939" y="124815"/>
                  </a:lnTo>
                  <a:lnTo>
                    <a:pt x="3810939" y="275005"/>
                  </a:lnTo>
                  <a:lnTo>
                    <a:pt x="3852634" y="275005"/>
                  </a:lnTo>
                  <a:lnTo>
                    <a:pt x="3852634" y="124815"/>
                  </a:lnTo>
                  <a:lnTo>
                    <a:pt x="3925125" y="124815"/>
                  </a:lnTo>
                  <a:lnTo>
                    <a:pt x="3925125" y="275005"/>
                  </a:lnTo>
                  <a:lnTo>
                    <a:pt x="3966819" y="275005"/>
                  </a:lnTo>
                  <a:lnTo>
                    <a:pt x="3966819" y="84213"/>
                  </a:lnTo>
                  <a:lnTo>
                    <a:pt x="3940530" y="86410"/>
                  </a:lnTo>
                  <a:lnTo>
                    <a:pt x="3930154" y="87147"/>
                  </a:lnTo>
                  <a:lnTo>
                    <a:pt x="3852291" y="88303"/>
                  </a:lnTo>
                  <a:lnTo>
                    <a:pt x="3852354" y="84213"/>
                  </a:lnTo>
                  <a:lnTo>
                    <a:pt x="3869728" y="46062"/>
                  </a:lnTo>
                  <a:lnTo>
                    <a:pt x="3887038" y="39090"/>
                  </a:lnTo>
                  <a:lnTo>
                    <a:pt x="3895242" y="39090"/>
                  </a:lnTo>
                  <a:lnTo>
                    <a:pt x="3907104" y="40462"/>
                  </a:lnTo>
                  <a:lnTo>
                    <a:pt x="3920159" y="44551"/>
                  </a:lnTo>
                  <a:lnTo>
                    <a:pt x="3934434" y="51384"/>
                  </a:lnTo>
                  <a:lnTo>
                    <a:pt x="3949903" y="60934"/>
                  </a:lnTo>
                  <a:lnTo>
                    <a:pt x="3963009" y="39090"/>
                  </a:lnTo>
                  <a:lnTo>
                    <a:pt x="3969740" y="27876"/>
                  </a:lnTo>
                  <a:close/>
                </a:path>
                <a:path w="4989194" h="779779">
                  <a:moveTo>
                    <a:pt x="4155389" y="275005"/>
                  </a:moveTo>
                  <a:lnTo>
                    <a:pt x="4155325" y="153136"/>
                  </a:lnTo>
                  <a:lnTo>
                    <a:pt x="4150652" y="115023"/>
                  </a:lnTo>
                  <a:lnTo>
                    <a:pt x="4145483" y="105054"/>
                  </a:lnTo>
                  <a:lnTo>
                    <a:pt x="4138117" y="95516"/>
                  </a:lnTo>
                  <a:lnTo>
                    <a:pt x="4098556" y="84886"/>
                  </a:lnTo>
                  <a:lnTo>
                    <a:pt x="4091076" y="84886"/>
                  </a:lnTo>
                  <a:lnTo>
                    <a:pt x="4047032" y="102273"/>
                  </a:lnTo>
                  <a:lnTo>
                    <a:pt x="4042041" y="105054"/>
                  </a:lnTo>
                  <a:lnTo>
                    <a:pt x="4038943" y="87147"/>
                  </a:lnTo>
                  <a:lnTo>
                    <a:pt x="4000106" y="92417"/>
                  </a:lnTo>
                  <a:lnTo>
                    <a:pt x="4001046" y="104394"/>
                  </a:lnTo>
                  <a:lnTo>
                    <a:pt x="4001897" y="116801"/>
                  </a:lnTo>
                  <a:lnTo>
                    <a:pt x="4002189" y="123063"/>
                  </a:lnTo>
                  <a:lnTo>
                    <a:pt x="4002278" y="275005"/>
                  </a:lnTo>
                  <a:lnTo>
                    <a:pt x="4043972" y="275005"/>
                  </a:lnTo>
                  <a:lnTo>
                    <a:pt x="4043972" y="144741"/>
                  </a:lnTo>
                  <a:lnTo>
                    <a:pt x="4048264" y="141782"/>
                  </a:lnTo>
                  <a:lnTo>
                    <a:pt x="4084129" y="124282"/>
                  </a:lnTo>
                  <a:lnTo>
                    <a:pt x="4089704" y="123063"/>
                  </a:lnTo>
                  <a:lnTo>
                    <a:pt x="4099915" y="123063"/>
                  </a:lnTo>
                  <a:lnTo>
                    <a:pt x="4103662" y="123761"/>
                  </a:lnTo>
                  <a:lnTo>
                    <a:pt x="4105999" y="125145"/>
                  </a:lnTo>
                  <a:lnTo>
                    <a:pt x="4108348" y="126492"/>
                  </a:lnTo>
                  <a:lnTo>
                    <a:pt x="4110101" y="128498"/>
                  </a:lnTo>
                  <a:lnTo>
                    <a:pt x="4111269" y="131165"/>
                  </a:lnTo>
                  <a:lnTo>
                    <a:pt x="4112501" y="133807"/>
                  </a:lnTo>
                  <a:lnTo>
                    <a:pt x="4113199" y="137566"/>
                  </a:lnTo>
                  <a:lnTo>
                    <a:pt x="4113365" y="142481"/>
                  </a:lnTo>
                  <a:lnTo>
                    <a:pt x="4113593" y="147523"/>
                  </a:lnTo>
                  <a:lnTo>
                    <a:pt x="4113707" y="275005"/>
                  </a:lnTo>
                  <a:lnTo>
                    <a:pt x="4155389" y="275005"/>
                  </a:lnTo>
                  <a:close/>
                </a:path>
                <a:path w="4989194" h="779779">
                  <a:moveTo>
                    <a:pt x="4330065" y="274243"/>
                  </a:moveTo>
                  <a:lnTo>
                    <a:pt x="4329087" y="266458"/>
                  </a:lnTo>
                  <a:lnTo>
                    <a:pt x="4328668" y="262940"/>
                  </a:lnTo>
                  <a:lnTo>
                    <a:pt x="4328312" y="259956"/>
                  </a:lnTo>
                  <a:lnTo>
                    <a:pt x="4327144" y="195554"/>
                  </a:lnTo>
                  <a:lnTo>
                    <a:pt x="4327144" y="161569"/>
                  </a:lnTo>
                  <a:lnTo>
                    <a:pt x="4327144" y="145719"/>
                  </a:lnTo>
                  <a:lnTo>
                    <a:pt x="4310697" y="100063"/>
                  </a:lnTo>
                  <a:lnTo>
                    <a:pt x="4273639" y="85255"/>
                  </a:lnTo>
                  <a:lnTo>
                    <a:pt x="4264520" y="84886"/>
                  </a:lnTo>
                  <a:lnTo>
                    <a:pt x="4255592" y="84886"/>
                  </a:lnTo>
                  <a:lnTo>
                    <a:pt x="4247223" y="85305"/>
                  </a:lnTo>
                  <a:lnTo>
                    <a:pt x="4231652" y="86918"/>
                  </a:lnTo>
                  <a:lnTo>
                    <a:pt x="4224833" y="87896"/>
                  </a:lnTo>
                  <a:lnTo>
                    <a:pt x="4218978" y="89065"/>
                  </a:lnTo>
                  <a:lnTo>
                    <a:pt x="4213593" y="90068"/>
                  </a:lnTo>
                  <a:lnTo>
                    <a:pt x="4207510" y="91325"/>
                  </a:lnTo>
                  <a:lnTo>
                    <a:pt x="4200702" y="92837"/>
                  </a:lnTo>
                  <a:lnTo>
                    <a:pt x="4193197" y="94589"/>
                  </a:lnTo>
                  <a:lnTo>
                    <a:pt x="4202061" y="132511"/>
                  </a:lnTo>
                  <a:lnTo>
                    <a:pt x="4211447" y="129781"/>
                  </a:lnTo>
                  <a:lnTo>
                    <a:pt x="4218864" y="127863"/>
                  </a:lnTo>
                  <a:lnTo>
                    <a:pt x="4252404" y="123063"/>
                  </a:lnTo>
                  <a:lnTo>
                    <a:pt x="4265752" y="123063"/>
                  </a:lnTo>
                  <a:lnTo>
                    <a:pt x="4270908" y="123888"/>
                  </a:lnTo>
                  <a:lnTo>
                    <a:pt x="4277436" y="127241"/>
                  </a:lnTo>
                  <a:lnTo>
                    <a:pt x="4279951" y="129781"/>
                  </a:lnTo>
                  <a:lnTo>
                    <a:pt x="4281678" y="133184"/>
                  </a:lnTo>
                  <a:lnTo>
                    <a:pt x="4283405" y="136537"/>
                  </a:lnTo>
                  <a:lnTo>
                    <a:pt x="4284472" y="141058"/>
                  </a:lnTo>
                  <a:lnTo>
                    <a:pt x="4284789" y="145719"/>
                  </a:lnTo>
                  <a:lnTo>
                    <a:pt x="4285310" y="152438"/>
                  </a:lnTo>
                  <a:lnTo>
                    <a:pt x="4285945" y="157378"/>
                  </a:lnTo>
                  <a:lnTo>
                    <a:pt x="4286618" y="160718"/>
                  </a:lnTo>
                  <a:lnTo>
                    <a:pt x="4286110" y="160693"/>
                  </a:lnTo>
                  <a:lnTo>
                    <a:pt x="4286110" y="195948"/>
                  </a:lnTo>
                  <a:lnTo>
                    <a:pt x="4285526" y="224180"/>
                  </a:lnTo>
                  <a:lnTo>
                    <a:pt x="4245407" y="240944"/>
                  </a:lnTo>
                  <a:lnTo>
                    <a:pt x="4238155" y="241261"/>
                  </a:lnTo>
                  <a:lnTo>
                    <a:pt x="4231792" y="241261"/>
                  </a:lnTo>
                  <a:lnTo>
                    <a:pt x="4226903" y="239903"/>
                  </a:lnTo>
                  <a:lnTo>
                    <a:pt x="4223499" y="237159"/>
                  </a:lnTo>
                  <a:lnTo>
                    <a:pt x="4220146" y="234365"/>
                  </a:lnTo>
                  <a:lnTo>
                    <a:pt x="4218470" y="230098"/>
                  </a:lnTo>
                  <a:lnTo>
                    <a:pt x="4218470" y="217093"/>
                  </a:lnTo>
                  <a:lnTo>
                    <a:pt x="4260723" y="197980"/>
                  </a:lnTo>
                  <a:lnTo>
                    <a:pt x="4268038" y="197307"/>
                  </a:lnTo>
                  <a:lnTo>
                    <a:pt x="4271937" y="196977"/>
                  </a:lnTo>
                  <a:lnTo>
                    <a:pt x="4275937" y="196697"/>
                  </a:lnTo>
                  <a:lnTo>
                    <a:pt x="4284078" y="196253"/>
                  </a:lnTo>
                  <a:lnTo>
                    <a:pt x="4286110" y="195948"/>
                  </a:lnTo>
                  <a:lnTo>
                    <a:pt x="4286110" y="160693"/>
                  </a:lnTo>
                  <a:lnTo>
                    <a:pt x="4283354" y="160477"/>
                  </a:lnTo>
                  <a:lnTo>
                    <a:pt x="4270019" y="161150"/>
                  </a:lnTo>
                  <a:lnTo>
                    <a:pt x="4230281" y="167170"/>
                  </a:lnTo>
                  <a:lnTo>
                    <a:pt x="4192079" y="186829"/>
                  </a:lnTo>
                  <a:lnTo>
                    <a:pt x="4175112" y="224358"/>
                  </a:lnTo>
                  <a:lnTo>
                    <a:pt x="4176103" y="237883"/>
                  </a:lnTo>
                  <a:lnTo>
                    <a:pt x="4199445" y="272135"/>
                  </a:lnTo>
                  <a:lnTo>
                    <a:pt x="4232287" y="279438"/>
                  </a:lnTo>
                  <a:lnTo>
                    <a:pt x="4240860" y="279069"/>
                  </a:lnTo>
                  <a:lnTo>
                    <a:pt x="4281881" y="265963"/>
                  </a:lnTo>
                  <a:lnTo>
                    <a:pt x="4287126" y="262940"/>
                  </a:lnTo>
                  <a:lnTo>
                    <a:pt x="4289882" y="278434"/>
                  </a:lnTo>
                  <a:lnTo>
                    <a:pt x="4330065" y="274243"/>
                  </a:lnTo>
                  <a:close/>
                </a:path>
                <a:path w="4989194" h="779779">
                  <a:moveTo>
                    <a:pt x="4514748" y="275005"/>
                  </a:moveTo>
                  <a:lnTo>
                    <a:pt x="4514685" y="153136"/>
                  </a:lnTo>
                  <a:lnTo>
                    <a:pt x="4510011" y="115023"/>
                  </a:lnTo>
                  <a:lnTo>
                    <a:pt x="4504842" y="105054"/>
                  </a:lnTo>
                  <a:lnTo>
                    <a:pt x="4497476" y="95516"/>
                  </a:lnTo>
                  <a:lnTo>
                    <a:pt x="4457916" y="84886"/>
                  </a:lnTo>
                  <a:lnTo>
                    <a:pt x="4450435" y="84886"/>
                  </a:lnTo>
                  <a:lnTo>
                    <a:pt x="4406392" y="102273"/>
                  </a:lnTo>
                  <a:lnTo>
                    <a:pt x="4401401" y="105054"/>
                  </a:lnTo>
                  <a:lnTo>
                    <a:pt x="4398302" y="87147"/>
                  </a:lnTo>
                  <a:lnTo>
                    <a:pt x="4359465" y="92417"/>
                  </a:lnTo>
                  <a:lnTo>
                    <a:pt x="4360405" y="104394"/>
                  </a:lnTo>
                  <a:lnTo>
                    <a:pt x="4361256" y="116801"/>
                  </a:lnTo>
                  <a:lnTo>
                    <a:pt x="4361548" y="123063"/>
                  </a:lnTo>
                  <a:lnTo>
                    <a:pt x="4361637" y="275005"/>
                  </a:lnTo>
                  <a:lnTo>
                    <a:pt x="4403331" y="275005"/>
                  </a:lnTo>
                  <a:lnTo>
                    <a:pt x="4403331" y="144741"/>
                  </a:lnTo>
                  <a:lnTo>
                    <a:pt x="4407624" y="141782"/>
                  </a:lnTo>
                  <a:lnTo>
                    <a:pt x="4443488" y="124282"/>
                  </a:lnTo>
                  <a:lnTo>
                    <a:pt x="4449064" y="123063"/>
                  </a:lnTo>
                  <a:lnTo>
                    <a:pt x="4459275" y="123063"/>
                  </a:lnTo>
                  <a:lnTo>
                    <a:pt x="4463021" y="123761"/>
                  </a:lnTo>
                  <a:lnTo>
                    <a:pt x="4465358" y="125145"/>
                  </a:lnTo>
                  <a:lnTo>
                    <a:pt x="4467707" y="126492"/>
                  </a:lnTo>
                  <a:lnTo>
                    <a:pt x="4469460" y="128498"/>
                  </a:lnTo>
                  <a:lnTo>
                    <a:pt x="4470628" y="131165"/>
                  </a:lnTo>
                  <a:lnTo>
                    <a:pt x="4471860" y="133807"/>
                  </a:lnTo>
                  <a:lnTo>
                    <a:pt x="4472559" y="137566"/>
                  </a:lnTo>
                  <a:lnTo>
                    <a:pt x="4472724" y="142481"/>
                  </a:lnTo>
                  <a:lnTo>
                    <a:pt x="4472952" y="147523"/>
                  </a:lnTo>
                  <a:lnTo>
                    <a:pt x="4473067" y="275005"/>
                  </a:lnTo>
                  <a:lnTo>
                    <a:pt x="4514748" y="275005"/>
                  </a:lnTo>
                  <a:close/>
                </a:path>
                <a:path w="4989194" h="779779">
                  <a:moveTo>
                    <a:pt x="4680305" y="270395"/>
                  </a:moveTo>
                  <a:lnTo>
                    <a:pt x="4673384" y="241261"/>
                  </a:lnTo>
                  <a:lnTo>
                    <a:pt x="4671517" y="233400"/>
                  </a:lnTo>
                  <a:lnTo>
                    <a:pt x="4663414" y="236016"/>
                  </a:lnTo>
                  <a:lnTo>
                    <a:pt x="4633785" y="241261"/>
                  </a:lnTo>
                  <a:lnTo>
                    <a:pt x="4623066" y="241261"/>
                  </a:lnTo>
                  <a:lnTo>
                    <a:pt x="4589640" y="217855"/>
                  </a:lnTo>
                  <a:lnTo>
                    <a:pt x="4582947" y="182829"/>
                  </a:lnTo>
                  <a:lnTo>
                    <a:pt x="4582947" y="175691"/>
                  </a:lnTo>
                  <a:lnTo>
                    <a:pt x="4594745" y="136169"/>
                  </a:lnTo>
                  <a:lnTo>
                    <a:pt x="4604461" y="128244"/>
                  </a:lnTo>
                  <a:lnTo>
                    <a:pt x="4609871" y="124790"/>
                  </a:lnTo>
                  <a:lnTo>
                    <a:pt x="4617009" y="123063"/>
                  </a:lnTo>
                  <a:lnTo>
                    <a:pt x="4632642" y="123063"/>
                  </a:lnTo>
                  <a:lnTo>
                    <a:pt x="4639310" y="123558"/>
                  </a:lnTo>
                  <a:lnTo>
                    <a:pt x="4652480" y="125514"/>
                  </a:lnTo>
                  <a:lnTo>
                    <a:pt x="4659935" y="127025"/>
                  </a:lnTo>
                  <a:lnTo>
                    <a:pt x="4668253" y="129082"/>
                  </a:lnTo>
                  <a:lnTo>
                    <a:pt x="4669675" y="123063"/>
                  </a:lnTo>
                  <a:lnTo>
                    <a:pt x="4652645" y="87007"/>
                  </a:lnTo>
                  <a:lnTo>
                    <a:pt x="4642548" y="85801"/>
                  </a:lnTo>
                  <a:lnTo>
                    <a:pt x="4637240" y="85191"/>
                  </a:lnTo>
                  <a:lnTo>
                    <a:pt x="4631690" y="84886"/>
                  </a:lnTo>
                  <a:lnTo>
                    <a:pt x="4625886" y="84886"/>
                  </a:lnTo>
                  <a:lnTo>
                    <a:pt x="4586122" y="93687"/>
                  </a:lnTo>
                  <a:lnTo>
                    <a:pt x="4555185" y="121577"/>
                  </a:lnTo>
                  <a:lnTo>
                    <a:pt x="4541380" y="158826"/>
                  </a:lnTo>
                  <a:lnTo>
                    <a:pt x="4539577" y="182499"/>
                  </a:lnTo>
                  <a:lnTo>
                    <a:pt x="4539932" y="194932"/>
                  </a:lnTo>
                  <a:lnTo>
                    <a:pt x="4548505" y="235585"/>
                  </a:lnTo>
                  <a:lnTo>
                    <a:pt x="4574857" y="267322"/>
                  </a:lnTo>
                  <a:lnTo>
                    <a:pt x="4616158" y="279120"/>
                  </a:lnTo>
                  <a:lnTo>
                    <a:pt x="4625886" y="279438"/>
                  </a:lnTo>
                  <a:lnTo>
                    <a:pt x="4632579" y="279438"/>
                  </a:lnTo>
                  <a:lnTo>
                    <a:pt x="4638865" y="279069"/>
                  </a:lnTo>
                  <a:lnTo>
                    <a:pt x="4650587" y="277685"/>
                  </a:lnTo>
                  <a:lnTo>
                    <a:pt x="4655667" y="276847"/>
                  </a:lnTo>
                  <a:lnTo>
                    <a:pt x="4659960" y="275844"/>
                  </a:lnTo>
                  <a:lnTo>
                    <a:pt x="4664253" y="274891"/>
                  </a:lnTo>
                  <a:lnTo>
                    <a:pt x="4671034" y="273075"/>
                  </a:lnTo>
                  <a:lnTo>
                    <a:pt x="4680305" y="270395"/>
                  </a:lnTo>
                  <a:close/>
                </a:path>
                <a:path w="4989194" h="779779">
                  <a:moveTo>
                    <a:pt x="4740402" y="84048"/>
                  </a:moveTo>
                  <a:lnTo>
                    <a:pt x="4698720" y="88734"/>
                  </a:lnTo>
                  <a:lnTo>
                    <a:pt x="4698720" y="275005"/>
                  </a:lnTo>
                  <a:lnTo>
                    <a:pt x="4740402" y="275005"/>
                  </a:lnTo>
                  <a:lnTo>
                    <a:pt x="4740402" y="84048"/>
                  </a:lnTo>
                  <a:close/>
                </a:path>
                <a:path w="4989194" h="779779">
                  <a:moveTo>
                    <a:pt x="4746523" y="38722"/>
                  </a:moveTo>
                  <a:lnTo>
                    <a:pt x="4743920" y="32639"/>
                  </a:lnTo>
                  <a:lnTo>
                    <a:pt x="4738738" y="27787"/>
                  </a:lnTo>
                  <a:lnTo>
                    <a:pt x="4733544" y="22872"/>
                  </a:lnTo>
                  <a:lnTo>
                    <a:pt x="4727257" y="20421"/>
                  </a:lnTo>
                  <a:lnTo>
                    <a:pt x="4712703" y="20421"/>
                  </a:lnTo>
                  <a:lnTo>
                    <a:pt x="4706620" y="22910"/>
                  </a:lnTo>
                  <a:lnTo>
                    <a:pt x="4696739" y="32778"/>
                  </a:lnTo>
                  <a:lnTo>
                    <a:pt x="4694326" y="38722"/>
                  </a:lnTo>
                  <a:lnTo>
                    <a:pt x="4694326" y="53352"/>
                  </a:lnTo>
                  <a:lnTo>
                    <a:pt x="4696739" y="59321"/>
                  </a:lnTo>
                  <a:lnTo>
                    <a:pt x="4701641" y="64287"/>
                  </a:lnTo>
                  <a:lnTo>
                    <a:pt x="4706620" y="69202"/>
                  </a:lnTo>
                  <a:lnTo>
                    <a:pt x="4712703" y="71653"/>
                  </a:lnTo>
                  <a:lnTo>
                    <a:pt x="4727257" y="71653"/>
                  </a:lnTo>
                  <a:lnTo>
                    <a:pt x="4733544" y="69227"/>
                  </a:lnTo>
                  <a:lnTo>
                    <a:pt x="4738738" y="64376"/>
                  </a:lnTo>
                  <a:lnTo>
                    <a:pt x="4743920" y="59461"/>
                  </a:lnTo>
                  <a:lnTo>
                    <a:pt x="4746523" y="53352"/>
                  </a:lnTo>
                  <a:lnTo>
                    <a:pt x="4746523" y="38722"/>
                  </a:lnTo>
                  <a:close/>
                </a:path>
                <a:path w="4989194" h="779779">
                  <a:moveTo>
                    <a:pt x="4916081" y="274243"/>
                  </a:moveTo>
                  <a:lnTo>
                    <a:pt x="4915103" y="266458"/>
                  </a:lnTo>
                  <a:lnTo>
                    <a:pt x="4914684" y="262940"/>
                  </a:lnTo>
                  <a:lnTo>
                    <a:pt x="4914328" y="259956"/>
                  </a:lnTo>
                  <a:lnTo>
                    <a:pt x="4913160" y="195554"/>
                  </a:lnTo>
                  <a:lnTo>
                    <a:pt x="4913160" y="161569"/>
                  </a:lnTo>
                  <a:lnTo>
                    <a:pt x="4913160" y="145719"/>
                  </a:lnTo>
                  <a:lnTo>
                    <a:pt x="4896713" y="100063"/>
                  </a:lnTo>
                  <a:lnTo>
                    <a:pt x="4859655" y="85255"/>
                  </a:lnTo>
                  <a:lnTo>
                    <a:pt x="4850536" y="84886"/>
                  </a:lnTo>
                  <a:lnTo>
                    <a:pt x="4841608" y="84886"/>
                  </a:lnTo>
                  <a:lnTo>
                    <a:pt x="4833239" y="85305"/>
                  </a:lnTo>
                  <a:lnTo>
                    <a:pt x="4817669" y="86918"/>
                  </a:lnTo>
                  <a:lnTo>
                    <a:pt x="4810849" y="87896"/>
                  </a:lnTo>
                  <a:lnTo>
                    <a:pt x="4804994" y="89065"/>
                  </a:lnTo>
                  <a:lnTo>
                    <a:pt x="4799609" y="90068"/>
                  </a:lnTo>
                  <a:lnTo>
                    <a:pt x="4793526" y="91325"/>
                  </a:lnTo>
                  <a:lnTo>
                    <a:pt x="4786719" y="92837"/>
                  </a:lnTo>
                  <a:lnTo>
                    <a:pt x="4779213" y="94589"/>
                  </a:lnTo>
                  <a:lnTo>
                    <a:pt x="4788078" y="132511"/>
                  </a:lnTo>
                  <a:lnTo>
                    <a:pt x="4797463" y="129781"/>
                  </a:lnTo>
                  <a:lnTo>
                    <a:pt x="4804880" y="127863"/>
                  </a:lnTo>
                  <a:lnTo>
                    <a:pt x="4838420" y="123063"/>
                  </a:lnTo>
                  <a:lnTo>
                    <a:pt x="4851768" y="123063"/>
                  </a:lnTo>
                  <a:lnTo>
                    <a:pt x="4856924" y="123888"/>
                  </a:lnTo>
                  <a:lnTo>
                    <a:pt x="4863452" y="127241"/>
                  </a:lnTo>
                  <a:lnTo>
                    <a:pt x="4865967" y="129781"/>
                  </a:lnTo>
                  <a:lnTo>
                    <a:pt x="4867694" y="133184"/>
                  </a:lnTo>
                  <a:lnTo>
                    <a:pt x="4869434" y="136537"/>
                  </a:lnTo>
                  <a:lnTo>
                    <a:pt x="4870488" y="141058"/>
                  </a:lnTo>
                  <a:lnTo>
                    <a:pt x="4870805" y="145719"/>
                  </a:lnTo>
                  <a:lnTo>
                    <a:pt x="4871326" y="152438"/>
                  </a:lnTo>
                  <a:lnTo>
                    <a:pt x="4871961" y="157378"/>
                  </a:lnTo>
                  <a:lnTo>
                    <a:pt x="4872634" y="160718"/>
                  </a:lnTo>
                  <a:lnTo>
                    <a:pt x="4872126" y="160693"/>
                  </a:lnTo>
                  <a:lnTo>
                    <a:pt x="4872126" y="195948"/>
                  </a:lnTo>
                  <a:lnTo>
                    <a:pt x="4871542" y="224180"/>
                  </a:lnTo>
                  <a:lnTo>
                    <a:pt x="4831423" y="240944"/>
                  </a:lnTo>
                  <a:lnTo>
                    <a:pt x="4824171" y="241261"/>
                  </a:lnTo>
                  <a:lnTo>
                    <a:pt x="4817808" y="241261"/>
                  </a:lnTo>
                  <a:lnTo>
                    <a:pt x="4812919" y="239903"/>
                  </a:lnTo>
                  <a:lnTo>
                    <a:pt x="4809515" y="237159"/>
                  </a:lnTo>
                  <a:lnTo>
                    <a:pt x="4806162" y="234365"/>
                  </a:lnTo>
                  <a:lnTo>
                    <a:pt x="4804486" y="230098"/>
                  </a:lnTo>
                  <a:lnTo>
                    <a:pt x="4804486" y="217093"/>
                  </a:lnTo>
                  <a:lnTo>
                    <a:pt x="4846739" y="197980"/>
                  </a:lnTo>
                  <a:lnTo>
                    <a:pt x="4854054" y="197307"/>
                  </a:lnTo>
                  <a:lnTo>
                    <a:pt x="4857953" y="196977"/>
                  </a:lnTo>
                  <a:lnTo>
                    <a:pt x="4861953" y="196697"/>
                  </a:lnTo>
                  <a:lnTo>
                    <a:pt x="4870094" y="196253"/>
                  </a:lnTo>
                  <a:lnTo>
                    <a:pt x="4872126" y="195948"/>
                  </a:lnTo>
                  <a:lnTo>
                    <a:pt x="4872126" y="160693"/>
                  </a:lnTo>
                  <a:lnTo>
                    <a:pt x="4869370" y="160477"/>
                  </a:lnTo>
                  <a:lnTo>
                    <a:pt x="4856035" y="161150"/>
                  </a:lnTo>
                  <a:lnTo>
                    <a:pt x="4816297" y="167170"/>
                  </a:lnTo>
                  <a:lnTo>
                    <a:pt x="4778095" y="186829"/>
                  </a:lnTo>
                  <a:lnTo>
                    <a:pt x="4761128" y="224358"/>
                  </a:lnTo>
                  <a:lnTo>
                    <a:pt x="4762119" y="237883"/>
                  </a:lnTo>
                  <a:lnTo>
                    <a:pt x="4785461" y="272135"/>
                  </a:lnTo>
                  <a:lnTo>
                    <a:pt x="4818304" y="279438"/>
                  </a:lnTo>
                  <a:lnTo>
                    <a:pt x="4826876" y="279069"/>
                  </a:lnTo>
                  <a:lnTo>
                    <a:pt x="4867897" y="265963"/>
                  </a:lnTo>
                  <a:lnTo>
                    <a:pt x="4873142" y="262940"/>
                  </a:lnTo>
                  <a:lnTo>
                    <a:pt x="4875898" y="278434"/>
                  </a:lnTo>
                  <a:lnTo>
                    <a:pt x="4916081" y="274243"/>
                  </a:lnTo>
                  <a:close/>
                </a:path>
                <a:path w="4989194" h="779779">
                  <a:moveTo>
                    <a:pt x="4989004" y="0"/>
                  </a:moveTo>
                  <a:lnTo>
                    <a:pt x="4947323" y="4686"/>
                  </a:lnTo>
                  <a:lnTo>
                    <a:pt x="4947323" y="275005"/>
                  </a:lnTo>
                  <a:lnTo>
                    <a:pt x="4989004" y="275005"/>
                  </a:lnTo>
                  <a:lnTo>
                    <a:pt x="4989004" y="0"/>
                  </a:lnTo>
                  <a:close/>
                </a:path>
              </a:pathLst>
            </a:custGeom>
            <a:solidFill>
              <a:srgbClr val="FFFFFF"/>
            </a:solidFill>
          </p:spPr>
          <p:txBody>
            <a:bodyPr wrap="square" lIns="0" tIns="0" rIns="0" bIns="0" rtlCol="0"/>
            <a:lstStyle/>
            <a:p>
              <a:endParaRPr/>
            </a:p>
          </p:txBody>
        </p:sp>
        <p:pic>
          <p:nvPicPr>
            <p:cNvPr id="11" name="object 11"/>
            <p:cNvPicPr/>
            <p:nvPr/>
          </p:nvPicPr>
          <p:blipFill>
            <a:blip r:embed="rId4" cstate="print"/>
            <a:stretch>
              <a:fillRect/>
            </a:stretch>
          </p:blipFill>
          <p:spPr>
            <a:xfrm>
              <a:off x="13833388" y="5319231"/>
              <a:ext cx="2634365" cy="354117"/>
            </a:xfrm>
            <a:prstGeom prst="rect">
              <a:avLst/>
            </a:prstGeom>
          </p:spPr>
        </p:pic>
        <p:pic>
          <p:nvPicPr>
            <p:cNvPr id="12" name="object 12"/>
            <p:cNvPicPr/>
            <p:nvPr/>
          </p:nvPicPr>
          <p:blipFill>
            <a:blip r:embed="rId5" cstate="print"/>
            <a:stretch>
              <a:fillRect/>
            </a:stretch>
          </p:blipFill>
          <p:spPr>
            <a:xfrm>
              <a:off x="12821105" y="6987482"/>
              <a:ext cx="1263341" cy="259016"/>
            </a:xfrm>
            <a:prstGeom prst="rect">
              <a:avLst/>
            </a:prstGeom>
          </p:spPr>
        </p:pic>
        <p:sp>
          <p:nvSpPr>
            <p:cNvPr id="13" name="object 13"/>
            <p:cNvSpPr/>
            <p:nvPr/>
          </p:nvSpPr>
          <p:spPr>
            <a:xfrm>
              <a:off x="14808929" y="6967056"/>
              <a:ext cx="574675" cy="280035"/>
            </a:xfrm>
            <a:custGeom>
              <a:avLst/>
              <a:gdLst/>
              <a:ahLst/>
              <a:cxnLst/>
              <a:rect l="l" t="t" r="r" b="b"/>
              <a:pathLst>
                <a:path w="574675" h="280034">
                  <a:moveTo>
                    <a:pt x="41690" y="275006"/>
                  </a:moveTo>
                  <a:lnTo>
                    <a:pt x="0" y="275006"/>
                  </a:lnTo>
                  <a:lnTo>
                    <a:pt x="0" y="4688"/>
                  </a:lnTo>
                  <a:lnTo>
                    <a:pt x="41690" y="0"/>
                  </a:lnTo>
                  <a:lnTo>
                    <a:pt x="41690" y="275006"/>
                  </a:lnTo>
                  <a:close/>
                </a:path>
                <a:path w="574675" h="280034">
                  <a:moveTo>
                    <a:pt x="163232" y="279443"/>
                  </a:moveTo>
                  <a:lnTo>
                    <a:pt x="155586" y="279443"/>
                  </a:lnTo>
                  <a:lnTo>
                    <a:pt x="146597" y="279118"/>
                  </a:lnTo>
                  <a:lnTo>
                    <a:pt x="106173" y="267430"/>
                  </a:lnTo>
                  <a:lnTo>
                    <a:pt x="77809" y="235963"/>
                  </a:lnTo>
                  <a:lnTo>
                    <a:pt x="67611" y="195340"/>
                  </a:lnTo>
                  <a:lnTo>
                    <a:pt x="67182" y="182835"/>
                  </a:lnTo>
                  <a:lnTo>
                    <a:pt x="67595" y="171402"/>
                  </a:lnTo>
                  <a:lnTo>
                    <a:pt x="77463" y="132255"/>
                  </a:lnTo>
                  <a:lnTo>
                    <a:pt x="105189" y="99161"/>
                  </a:lnTo>
                  <a:lnTo>
                    <a:pt x="145488" y="85285"/>
                  </a:lnTo>
                  <a:lnTo>
                    <a:pt x="154581" y="84887"/>
                  </a:lnTo>
                  <a:lnTo>
                    <a:pt x="163539" y="85343"/>
                  </a:lnTo>
                  <a:lnTo>
                    <a:pt x="199558" y="100731"/>
                  </a:lnTo>
                  <a:lnTo>
                    <a:pt x="216434" y="123062"/>
                  </a:lnTo>
                  <a:lnTo>
                    <a:pt x="144954" y="123062"/>
                  </a:lnTo>
                  <a:lnTo>
                    <a:pt x="138257" y="124764"/>
                  </a:lnTo>
                  <a:lnTo>
                    <a:pt x="114063" y="154874"/>
                  </a:lnTo>
                  <a:lnTo>
                    <a:pt x="112891" y="159897"/>
                  </a:lnTo>
                  <a:lnTo>
                    <a:pt x="111970" y="161571"/>
                  </a:lnTo>
                  <a:lnTo>
                    <a:pt x="110379" y="161571"/>
                  </a:lnTo>
                  <a:lnTo>
                    <a:pt x="111663" y="162129"/>
                  </a:lnTo>
                  <a:lnTo>
                    <a:pt x="126293" y="162129"/>
                  </a:lnTo>
                  <a:lnTo>
                    <a:pt x="185711" y="164213"/>
                  </a:lnTo>
                  <a:lnTo>
                    <a:pt x="186031" y="164613"/>
                  </a:lnTo>
                  <a:lnTo>
                    <a:pt x="226800" y="164613"/>
                  </a:lnTo>
                  <a:lnTo>
                    <a:pt x="226896" y="165668"/>
                  </a:lnTo>
                  <a:lnTo>
                    <a:pt x="227163" y="174798"/>
                  </a:lnTo>
                  <a:lnTo>
                    <a:pt x="220047" y="195811"/>
                  </a:lnTo>
                  <a:lnTo>
                    <a:pt x="111300" y="195811"/>
                  </a:lnTo>
                  <a:lnTo>
                    <a:pt x="111300" y="197541"/>
                  </a:lnTo>
                  <a:lnTo>
                    <a:pt x="130722" y="233594"/>
                  </a:lnTo>
                  <a:lnTo>
                    <a:pt x="151093" y="241269"/>
                  </a:lnTo>
                  <a:lnTo>
                    <a:pt x="213708" y="241269"/>
                  </a:lnTo>
                  <a:lnTo>
                    <a:pt x="219880" y="268644"/>
                  </a:lnTo>
                  <a:lnTo>
                    <a:pt x="170543" y="278969"/>
                  </a:lnTo>
                  <a:lnTo>
                    <a:pt x="163232" y="279443"/>
                  </a:lnTo>
                  <a:close/>
                </a:path>
                <a:path w="574675" h="280034">
                  <a:moveTo>
                    <a:pt x="226800" y="164613"/>
                  </a:moveTo>
                  <a:lnTo>
                    <a:pt x="186031" y="164613"/>
                  </a:lnTo>
                  <a:lnTo>
                    <a:pt x="189156" y="164334"/>
                  </a:lnTo>
                  <a:lnTo>
                    <a:pt x="185711" y="164213"/>
                  </a:lnTo>
                  <a:lnTo>
                    <a:pt x="184133" y="162241"/>
                  </a:lnTo>
                  <a:lnTo>
                    <a:pt x="183420" y="156862"/>
                  </a:lnTo>
                  <a:lnTo>
                    <a:pt x="182849" y="152195"/>
                  </a:lnTo>
                  <a:lnTo>
                    <a:pt x="181454" y="147116"/>
                  </a:lnTo>
                  <a:lnTo>
                    <a:pt x="177101" y="136847"/>
                  </a:lnTo>
                  <a:lnTo>
                    <a:pt x="173920" y="132410"/>
                  </a:lnTo>
                  <a:lnTo>
                    <a:pt x="169734" y="128671"/>
                  </a:lnTo>
                  <a:lnTo>
                    <a:pt x="165604" y="124931"/>
                  </a:lnTo>
                  <a:lnTo>
                    <a:pt x="160079" y="123062"/>
                  </a:lnTo>
                  <a:lnTo>
                    <a:pt x="216434" y="123062"/>
                  </a:lnTo>
                  <a:lnTo>
                    <a:pt x="226096" y="156862"/>
                  </a:lnTo>
                  <a:lnTo>
                    <a:pt x="226800" y="164613"/>
                  </a:lnTo>
                  <a:close/>
                </a:path>
                <a:path w="574675" h="280034">
                  <a:moveTo>
                    <a:pt x="111663" y="162129"/>
                  </a:moveTo>
                  <a:lnTo>
                    <a:pt x="110379" y="161571"/>
                  </a:lnTo>
                  <a:lnTo>
                    <a:pt x="111940" y="161626"/>
                  </a:lnTo>
                  <a:lnTo>
                    <a:pt x="111663" y="162129"/>
                  </a:lnTo>
                  <a:close/>
                </a:path>
                <a:path w="574675" h="280034">
                  <a:moveTo>
                    <a:pt x="111940" y="161626"/>
                  </a:moveTo>
                  <a:lnTo>
                    <a:pt x="110379" y="161571"/>
                  </a:lnTo>
                  <a:lnTo>
                    <a:pt x="111970" y="161571"/>
                  </a:lnTo>
                  <a:close/>
                </a:path>
                <a:path w="574675" h="280034">
                  <a:moveTo>
                    <a:pt x="126293" y="162129"/>
                  </a:moveTo>
                  <a:lnTo>
                    <a:pt x="111663" y="162129"/>
                  </a:lnTo>
                  <a:lnTo>
                    <a:pt x="111940" y="161626"/>
                  </a:lnTo>
                  <a:lnTo>
                    <a:pt x="126293" y="162129"/>
                  </a:lnTo>
                  <a:close/>
                </a:path>
                <a:path w="574675" h="280034">
                  <a:moveTo>
                    <a:pt x="186031" y="164613"/>
                  </a:moveTo>
                  <a:lnTo>
                    <a:pt x="185711" y="164213"/>
                  </a:lnTo>
                  <a:lnTo>
                    <a:pt x="189156" y="164334"/>
                  </a:lnTo>
                  <a:lnTo>
                    <a:pt x="186031" y="164613"/>
                  </a:lnTo>
                  <a:close/>
                </a:path>
                <a:path w="574675" h="280034">
                  <a:moveTo>
                    <a:pt x="213708" y="241269"/>
                  </a:moveTo>
                  <a:lnTo>
                    <a:pt x="167222" y="241269"/>
                  </a:lnTo>
                  <a:lnTo>
                    <a:pt x="173194" y="240878"/>
                  </a:lnTo>
                  <a:lnTo>
                    <a:pt x="184077" y="239315"/>
                  </a:lnTo>
                  <a:lnTo>
                    <a:pt x="188793" y="238450"/>
                  </a:lnTo>
                  <a:lnTo>
                    <a:pt x="196774" y="236552"/>
                  </a:lnTo>
                  <a:lnTo>
                    <a:pt x="202997" y="234432"/>
                  </a:lnTo>
                  <a:lnTo>
                    <a:pt x="211424" y="231139"/>
                  </a:lnTo>
                  <a:lnTo>
                    <a:pt x="213708" y="241269"/>
                  </a:lnTo>
                  <a:close/>
                </a:path>
                <a:path w="574675" h="280034">
                  <a:moveTo>
                    <a:pt x="262874" y="132522"/>
                  </a:moveTo>
                  <a:lnTo>
                    <a:pt x="254000" y="94598"/>
                  </a:lnTo>
                  <a:lnTo>
                    <a:pt x="261514" y="92840"/>
                  </a:lnTo>
                  <a:lnTo>
                    <a:pt x="268316" y="91333"/>
                  </a:lnTo>
                  <a:lnTo>
                    <a:pt x="274406" y="90078"/>
                  </a:lnTo>
                  <a:lnTo>
                    <a:pt x="279785" y="89073"/>
                  </a:lnTo>
                  <a:lnTo>
                    <a:pt x="285645" y="87901"/>
                  </a:lnTo>
                  <a:lnTo>
                    <a:pt x="292454" y="86924"/>
                  </a:lnTo>
                  <a:lnTo>
                    <a:pt x="308025" y="85306"/>
                  </a:lnTo>
                  <a:lnTo>
                    <a:pt x="316396" y="84887"/>
                  </a:lnTo>
                  <a:lnTo>
                    <a:pt x="325326" y="84887"/>
                  </a:lnTo>
                  <a:lnTo>
                    <a:pt x="365063" y="94738"/>
                  </a:lnTo>
                  <a:lnTo>
                    <a:pt x="384304" y="123062"/>
                  </a:lnTo>
                  <a:lnTo>
                    <a:pt x="313215" y="123062"/>
                  </a:lnTo>
                  <a:lnTo>
                    <a:pt x="307104" y="123452"/>
                  </a:lnTo>
                  <a:lnTo>
                    <a:pt x="272250" y="129787"/>
                  </a:lnTo>
                  <a:lnTo>
                    <a:pt x="262874" y="132522"/>
                  </a:lnTo>
                  <a:close/>
                </a:path>
                <a:path w="574675" h="280034">
                  <a:moveTo>
                    <a:pt x="387946" y="161571"/>
                  </a:moveTo>
                  <a:lnTo>
                    <a:pt x="347595" y="161571"/>
                  </a:lnTo>
                  <a:lnTo>
                    <a:pt x="347539" y="160734"/>
                  </a:lnTo>
                  <a:lnTo>
                    <a:pt x="346757" y="157385"/>
                  </a:lnTo>
                  <a:lnTo>
                    <a:pt x="346116" y="152446"/>
                  </a:lnTo>
                  <a:lnTo>
                    <a:pt x="345598" y="145721"/>
                  </a:lnTo>
                  <a:lnTo>
                    <a:pt x="345278" y="141061"/>
                  </a:lnTo>
                  <a:lnTo>
                    <a:pt x="344218" y="136540"/>
                  </a:lnTo>
                  <a:lnTo>
                    <a:pt x="340758" y="129787"/>
                  </a:lnTo>
                  <a:lnTo>
                    <a:pt x="338246" y="127247"/>
                  </a:lnTo>
                  <a:lnTo>
                    <a:pt x="331716" y="123899"/>
                  </a:lnTo>
                  <a:lnTo>
                    <a:pt x="326554" y="123062"/>
                  </a:lnTo>
                  <a:lnTo>
                    <a:pt x="384304" y="123062"/>
                  </a:lnTo>
                  <a:lnTo>
                    <a:pt x="387136" y="137321"/>
                  </a:lnTo>
                  <a:lnTo>
                    <a:pt x="387946" y="145721"/>
                  </a:lnTo>
                  <a:lnTo>
                    <a:pt x="387946" y="161571"/>
                  </a:lnTo>
                  <a:close/>
                </a:path>
                <a:path w="574675" h="280034">
                  <a:moveTo>
                    <a:pt x="293096" y="279443"/>
                  </a:moveTo>
                  <a:lnTo>
                    <a:pt x="251740" y="266467"/>
                  </a:lnTo>
                  <a:lnTo>
                    <a:pt x="235918" y="224358"/>
                  </a:lnTo>
                  <a:lnTo>
                    <a:pt x="236415" y="216829"/>
                  </a:lnTo>
                  <a:lnTo>
                    <a:pt x="258202" y="182390"/>
                  </a:lnTo>
                  <a:lnTo>
                    <a:pt x="298558" y="165349"/>
                  </a:lnTo>
                  <a:lnTo>
                    <a:pt x="344162" y="160483"/>
                  </a:lnTo>
                  <a:lnTo>
                    <a:pt x="347425" y="160725"/>
                  </a:lnTo>
                  <a:lnTo>
                    <a:pt x="347595" y="161571"/>
                  </a:lnTo>
                  <a:lnTo>
                    <a:pt x="387946" y="161571"/>
                  </a:lnTo>
                  <a:lnTo>
                    <a:pt x="387946" y="195560"/>
                  </a:lnTo>
                  <a:lnTo>
                    <a:pt x="346925" y="195560"/>
                  </a:lnTo>
                  <a:lnTo>
                    <a:pt x="346917" y="195952"/>
                  </a:lnTo>
                  <a:lnTo>
                    <a:pt x="344888" y="196257"/>
                  </a:lnTo>
                  <a:lnTo>
                    <a:pt x="336739" y="196704"/>
                  </a:lnTo>
                  <a:lnTo>
                    <a:pt x="332749" y="196983"/>
                  </a:lnTo>
                  <a:lnTo>
                    <a:pt x="328842" y="197318"/>
                  </a:lnTo>
                  <a:lnTo>
                    <a:pt x="324991" y="197597"/>
                  </a:lnTo>
                  <a:lnTo>
                    <a:pt x="321531" y="197987"/>
                  </a:lnTo>
                  <a:lnTo>
                    <a:pt x="281989" y="211466"/>
                  </a:lnTo>
                  <a:lnTo>
                    <a:pt x="279282" y="217103"/>
                  </a:lnTo>
                  <a:lnTo>
                    <a:pt x="279282" y="230106"/>
                  </a:lnTo>
                  <a:lnTo>
                    <a:pt x="280957" y="234376"/>
                  </a:lnTo>
                  <a:lnTo>
                    <a:pt x="284305" y="237166"/>
                  </a:lnTo>
                  <a:lnTo>
                    <a:pt x="287710" y="239901"/>
                  </a:lnTo>
                  <a:lnTo>
                    <a:pt x="292593" y="241269"/>
                  </a:lnTo>
                  <a:lnTo>
                    <a:pt x="387971" y="241269"/>
                  </a:lnTo>
                  <a:lnTo>
                    <a:pt x="388001" y="243082"/>
                  </a:lnTo>
                  <a:lnTo>
                    <a:pt x="389473" y="262951"/>
                  </a:lnTo>
                  <a:lnTo>
                    <a:pt x="347929" y="262951"/>
                  </a:lnTo>
                  <a:lnTo>
                    <a:pt x="309902" y="277957"/>
                  </a:lnTo>
                  <a:lnTo>
                    <a:pt x="301671" y="279071"/>
                  </a:lnTo>
                  <a:lnTo>
                    <a:pt x="293096" y="279443"/>
                  </a:lnTo>
                  <a:close/>
                </a:path>
                <a:path w="574675" h="280034">
                  <a:moveTo>
                    <a:pt x="347595" y="161571"/>
                  </a:moveTo>
                  <a:lnTo>
                    <a:pt x="347425" y="160725"/>
                  </a:lnTo>
                  <a:lnTo>
                    <a:pt x="347595" y="161571"/>
                  </a:lnTo>
                  <a:close/>
                </a:path>
                <a:path w="574675" h="280034">
                  <a:moveTo>
                    <a:pt x="387971" y="241269"/>
                  </a:moveTo>
                  <a:lnTo>
                    <a:pt x="298956" y="241269"/>
                  </a:lnTo>
                  <a:lnTo>
                    <a:pt x="306213" y="240944"/>
                  </a:lnTo>
                  <a:lnTo>
                    <a:pt x="313083" y="239971"/>
                  </a:lnTo>
                  <a:lnTo>
                    <a:pt x="346925" y="195560"/>
                  </a:lnTo>
                  <a:lnTo>
                    <a:pt x="387946" y="195560"/>
                  </a:lnTo>
                  <a:lnTo>
                    <a:pt x="387971" y="241269"/>
                  </a:lnTo>
                  <a:close/>
                </a:path>
                <a:path w="574675" h="280034">
                  <a:moveTo>
                    <a:pt x="350692" y="278438"/>
                  </a:moveTo>
                  <a:lnTo>
                    <a:pt x="347929" y="262951"/>
                  </a:lnTo>
                  <a:lnTo>
                    <a:pt x="389473" y="262951"/>
                  </a:lnTo>
                  <a:lnTo>
                    <a:pt x="389896" y="266467"/>
                  </a:lnTo>
                  <a:lnTo>
                    <a:pt x="390876" y="274253"/>
                  </a:lnTo>
                  <a:lnTo>
                    <a:pt x="350692" y="278438"/>
                  </a:lnTo>
                  <a:close/>
                </a:path>
                <a:path w="574675" h="280034">
                  <a:moveTo>
                    <a:pt x="571459" y="87901"/>
                  </a:moveTo>
                  <a:lnTo>
                    <a:pt x="529768" y="87901"/>
                  </a:lnTo>
                  <a:lnTo>
                    <a:pt x="529768" y="4688"/>
                  </a:lnTo>
                  <a:lnTo>
                    <a:pt x="571459" y="0"/>
                  </a:lnTo>
                  <a:lnTo>
                    <a:pt x="571459" y="87901"/>
                  </a:lnTo>
                  <a:close/>
                </a:path>
                <a:path w="574675" h="280034">
                  <a:moveTo>
                    <a:pt x="495110" y="279443"/>
                  </a:moveTo>
                  <a:lnTo>
                    <a:pt x="488915" y="279443"/>
                  </a:lnTo>
                  <a:lnTo>
                    <a:pt x="472046" y="277873"/>
                  </a:lnTo>
                  <a:lnTo>
                    <a:pt x="432993" y="254328"/>
                  </a:lnTo>
                  <a:lnTo>
                    <a:pt x="414078" y="204695"/>
                  </a:lnTo>
                  <a:lnTo>
                    <a:pt x="412817" y="182835"/>
                  </a:lnTo>
                  <a:lnTo>
                    <a:pt x="413382" y="169566"/>
                  </a:lnTo>
                  <a:lnTo>
                    <a:pt x="426714" y="127263"/>
                  </a:lnTo>
                  <a:lnTo>
                    <a:pt x="459154" y="96168"/>
                  </a:lnTo>
                  <a:lnTo>
                    <a:pt x="496769" y="85191"/>
                  </a:lnTo>
                  <a:lnTo>
                    <a:pt x="503649" y="84887"/>
                  </a:lnTo>
                  <a:lnTo>
                    <a:pt x="508002" y="84887"/>
                  </a:lnTo>
                  <a:lnTo>
                    <a:pt x="512607" y="85194"/>
                  </a:lnTo>
                  <a:lnTo>
                    <a:pt x="517462" y="85808"/>
                  </a:lnTo>
                  <a:lnTo>
                    <a:pt x="522373" y="86366"/>
                  </a:lnTo>
                  <a:lnTo>
                    <a:pt x="526475" y="87064"/>
                  </a:lnTo>
                  <a:lnTo>
                    <a:pt x="529768" y="87901"/>
                  </a:lnTo>
                  <a:lnTo>
                    <a:pt x="571459" y="87901"/>
                  </a:lnTo>
                  <a:lnTo>
                    <a:pt x="571459" y="123062"/>
                  </a:lnTo>
                  <a:lnTo>
                    <a:pt x="495166" y="123062"/>
                  </a:lnTo>
                  <a:lnTo>
                    <a:pt x="487994" y="124541"/>
                  </a:lnTo>
                  <a:lnTo>
                    <a:pt x="476274" y="130401"/>
                  </a:lnTo>
                  <a:lnTo>
                    <a:pt x="471418" y="134475"/>
                  </a:lnTo>
                  <a:lnTo>
                    <a:pt x="467567" y="139721"/>
                  </a:lnTo>
                  <a:lnTo>
                    <a:pt x="463716" y="144912"/>
                  </a:lnTo>
                  <a:lnTo>
                    <a:pt x="460842" y="151107"/>
                  </a:lnTo>
                  <a:lnTo>
                    <a:pt x="458945" y="158306"/>
                  </a:lnTo>
                  <a:lnTo>
                    <a:pt x="457103" y="165450"/>
                  </a:lnTo>
                  <a:lnTo>
                    <a:pt x="456182" y="173180"/>
                  </a:lnTo>
                  <a:lnTo>
                    <a:pt x="456182" y="188974"/>
                  </a:lnTo>
                  <a:lnTo>
                    <a:pt x="469046" y="228990"/>
                  </a:lnTo>
                  <a:lnTo>
                    <a:pt x="486180" y="241269"/>
                  </a:lnTo>
                  <a:lnTo>
                    <a:pt x="571483" y="241269"/>
                  </a:lnTo>
                  <a:lnTo>
                    <a:pt x="571515" y="243138"/>
                  </a:lnTo>
                  <a:lnTo>
                    <a:pt x="573102" y="264625"/>
                  </a:lnTo>
                  <a:lnTo>
                    <a:pt x="532866" y="264625"/>
                  </a:lnTo>
                  <a:lnTo>
                    <a:pt x="507667" y="276429"/>
                  </a:lnTo>
                  <a:lnTo>
                    <a:pt x="501361" y="278438"/>
                  </a:lnTo>
                  <a:lnTo>
                    <a:pt x="495110" y="279443"/>
                  </a:lnTo>
                  <a:close/>
                </a:path>
                <a:path w="574675" h="280034">
                  <a:moveTo>
                    <a:pt x="571483" y="241269"/>
                  </a:moveTo>
                  <a:lnTo>
                    <a:pt x="496226" y="241269"/>
                  </a:lnTo>
                  <a:lnTo>
                    <a:pt x="500827" y="240442"/>
                  </a:lnTo>
                  <a:lnTo>
                    <a:pt x="505574" y="238841"/>
                  </a:lnTo>
                  <a:lnTo>
                    <a:pt x="529768" y="226534"/>
                  </a:lnTo>
                  <a:lnTo>
                    <a:pt x="529768" y="126578"/>
                  </a:lnTo>
                  <a:lnTo>
                    <a:pt x="525359" y="125350"/>
                  </a:lnTo>
                  <a:lnTo>
                    <a:pt x="521034" y="124457"/>
                  </a:lnTo>
                  <a:lnTo>
                    <a:pt x="512551" y="123341"/>
                  </a:lnTo>
                  <a:lnTo>
                    <a:pt x="508170" y="123062"/>
                  </a:lnTo>
                  <a:lnTo>
                    <a:pt x="571459" y="123062"/>
                  </a:lnTo>
                  <a:lnTo>
                    <a:pt x="571483" y="241269"/>
                  </a:lnTo>
                  <a:close/>
                </a:path>
                <a:path w="574675" h="280034">
                  <a:moveTo>
                    <a:pt x="534038" y="278438"/>
                  </a:moveTo>
                  <a:lnTo>
                    <a:pt x="532866" y="264625"/>
                  </a:lnTo>
                  <a:lnTo>
                    <a:pt x="573102" y="264625"/>
                  </a:lnTo>
                  <a:lnTo>
                    <a:pt x="574305" y="274253"/>
                  </a:lnTo>
                  <a:lnTo>
                    <a:pt x="534038" y="278438"/>
                  </a:lnTo>
                  <a:close/>
                </a:path>
              </a:pathLst>
            </a:custGeom>
            <a:solidFill>
              <a:srgbClr val="FFFFFF"/>
            </a:solidFill>
          </p:spPr>
          <p:txBody>
            <a:bodyPr wrap="square" lIns="0" tIns="0" rIns="0" bIns="0" rtlCol="0"/>
            <a:lstStyle/>
            <a:p>
              <a:endParaRPr/>
            </a:p>
          </p:txBody>
        </p:sp>
      </p:grpSp>
      <p:sp>
        <p:nvSpPr>
          <p:cNvPr id="14" name="object 14"/>
          <p:cNvSpPr txBox="1"/>
          <p:nvPr/>
        </p:nvSpPr>
        <p:spPr>
          <a:xfrm>
            <a:off x="11899448" y="3590812"/>
            <a:ext cx="6022340" cy="3732529"/>
          </a:xfrm>
          <a:prstGeom prst="rect">
            <a:avLst/>
          </a:prstGeom>
        </p:spPr>
        <p:txBody>
          <a:bodyPr vert="horz" wrap="square" lIns="0" tIns="12065" rIns="0" bIns="0" rtlCol="0">
            <a:spAutoFit/>
          </a:bodyPr>
          <a:lstStyle/>
          <a:p>
            <a:pPr marL="12700" marR="5080" indent="22225" algn="r">
              <a:lnSpc>
                <a:spcPct val="100099"/>
              </a:lnSpc>
              <a:spcBef>
                <a:spcPts val="95"/>
              </a:spcBef>
            </a:pPr>
            <a:r>
              <a:rPr sz="2700" spc="30" dirty="0">
                <a:solidFill>
                  <a:schemeClr val="bg1"/>
                </a:solidFill>
                <a:latin typeface="Trebuchet MS"/>
                <a:cs typeface="Trebuchet MS"/>
              </a:rPr>
              <a:t>A</a:t>
            </a:r>
            <a:r>
              <a:rPr sz="2700" spc="-50" dirty="0">
                <a:solidFill>
                  <a:schemeClr val="bg1"/>
                </a:solidFill>
                <a:latin typeface="Trebuchet MS"/>
                <a:cs typeface="Trebuchet MS"/>
              </a:rPr>
              <a:t>dd</a:t>
            </a:r>
            <a:r>
              <a:rPr sz="2700" spc="-185" dirty="0">
                <a:solidFill>
                  <a:schemeClr val="bg1"/>
                </a:solidFill>
                <a:latin typeface="Trebuchet MS"/>
                <a:cs typeface="Trebuchet MS"/>
              </a:rPr>
              <a:t>r</a:t>
            </a:r>
            <a:r>
              <a:rPr sz="2700" spc="-110" dirty="0">
                <a:solidFill>
                  <a:schemeClr val="bg1"/>
                </a:solidFill>
                <a:latin typeface="Trebuchet MS"/>
                <a:cs typeface="Trebuchet MS"/>
              </a:rPr>
              <a:t>e</a:t>
            </a:r>
            <a:r>
              <a:rPr sz="2700" spc="30" dirty="0">
                <a:solidFill>
                  <a:schemeClr val="bg1"/>
                </a:solidFill>
                <a:latin typeface="Trebuchet MS"/>
                <a:cs typeface="Trebuchet MS"/>
              </a:rPr>
              <a:t>ss</a:t>
            </a:r>
            <a:r>
              <a:rPr sz="2700" spc="-170" dirty="0">
                <a:solidFill>
                  <a:schemeClr val="bg1"/>
                </a:solidFill>
                <a:latin typeface="Trebuchet MS"/>
                <a:cs typeface="Trebuchet MS"/>
              </a:rPr>
              <a:t>i</a:t>
            </a:r>
            <a:r>
              <a:rPr sz="2700" dirty="0">
                <a:solidFill>
                  <a:schemeClr val="bg1"/>
                </a:solidFill>
                <a:latin typeface="Trebuchet MS"/>
                <a:cs typeface="Trebuchet MS"/>
              </a:rPr>
              <a:t>n</a:t>
            </a:r>
            <a:r>
              <a:rPr sz="2700" spc="95" dirty="0">
                <a:solidFill>
                  <a:schemeClr val="bg1"/>
                </a:solidFill>
                <a:latin typeface="Trebuchet MS"/>
                <a:cs typeface="Trebuchet MS"/>
              </a:rPr>
              <a:t>g</a:t>
            </a:r>
            <a:r>
              <a:rPr sz="2700" spc="-200" dirty="0">
                <a:solidFill>
                  <a:schemeClr val="bg1"/>
                </a:solidFill>
                <a:latin typeface="Trebuchet MS"/>
                <a:cs typeface="Trebuchet MS"/>
              </a:rPr>
              <a:t> </a:t>
            </a:r>
            <a:r>
              <a:rPr sz="2700" spc="-160" dirty="0">
                <a:solidFill>
                  <a:schemeClr val="bg1"/>
                </a:solidFill>
                <a:latin typeface="Trebuchet MS"/>
                <a:cs typeface="Trebuchet MS"/>
              </a:rPr>
              <a:t>c</a:t>
            </a:r>
            <a:r>
              <a:rPr sz="2700" spc="-195" dirty="0">
                <a:solidFill>
                  <a:schemeClr val="bg1"/>
                </a:solidFill>
                <a:latin typeface="Trebuchet MS"/>
                <a:cs typeface="Trebuchet MS"/>
              </a:rPr>
              <a:t>l</a:t>
            </a:r>
            <a:r>
              <a:rPr sz="2700" spc="-170" dirty="0">
                <a:solidFill>
                  <a:schemeClr val="bg1"/>
                </a:solidFill>
                <a:latin typeface="Trebuchet MS"/>
                <a:cs typeface="Trebuchet MS"/>
              </a:rPr>
              <a:t>i</a:t>
            </a:r>
            <a:r>
              <a:rPr sz="2700" spc="-10" dirty="0">
                <a:solidFill>
                  <a:schemeClr val="bg1"/>
                </a:solidFill>
                <a:latin typeface="Trebuchet MS"/>
                <a:cs typeface="Trebuchet MS"/>
              </a:rPr>
              <a:t>m</a:t>
            </a:r>
            <a:r>
              <a:rPr sz="2700" spc="-70" dirty="0">
                <a:solidFill>
                  <a:schemeClr val="bg1"/>
                </a:solidFill>
                <a:latin typeface="Trebuchet MS"/>
                <a:cs typeface="Trebuchet MS"/>
              </a:rPr>
              <a:t>a</a:t>
            </a:r>
            <a:r>
              <a:rPr sz="2700" spc="-105" dirty="0">
                <a:solidFill>
                  <a:schemeClr val="bg1"/>
                </a:solidFill>
                <a:latin typeface="Trebuchet MS"/>
                <a:cs typeface="Trebuchet MS"/>
              </a:rPr>
              <a:t>t</a:t>
            </a:r>
            <a:r>
              <a:rPr sz="2700" spc="-110" dirty="0">
                <a:solidFill>
                  <a:schemeClr val="bg1"/>
                </a:solidFill>
                <a:latin typeface="Trebuchet MS"/>
                <a:cs typeface="Trebuchet MS"/>
              </a:rPr>
              <a:t>e</a:t>
            </a:r>
            <a:r>
              <a:rPr sz="2700" spc="-200" dirty="0">
                <a:solidFill>
                  <a:schemeClr val="bg1"/>
                </a:solidFill>
                <a:latin typeface="Trebuchet MS"/>
                <a:cs typeface="Trebuchet MS"/>
              </a:rPr>
              <a:t> </a:t>
            </a:r>
            <a:r>
              <a:rPr sz="2700" spc="-160" dirty="0">
                <a:solidFill>
                  <a:schemeClr val="bg1"/>
                </a:solidFill>
                <a:latin typeface="Trebuchet MS"/>
                <a:cs typeface="Trebuchet MS"/>
              </a:rPr>
              <a:t>c</a:t>
            </a:r>
            <a:r>
              <a:rPr sz="2700" spc="-5" dirty="0">
                <a:solidFill>
                  <a:schemeClr val="bg1"/>
                </a:solidFill>
                <a:latin typeface="Trebuchet MS"/>
                <a:cs typeface="Trebuchet MS"/>
              </a:rPr>
              <a:t>h</a:t>
            </a:r>
            <a:r>
              <a:rPr sz="2700" spc="-70" dirty="0">
                <a:solidFill>
                  <a:schemeClr val="bg1"/>
                </a:solidFill>
                <a:latin typeface="Trebuchet MS"/>
                <a:cs typeface="Trebuchet MS"/>
              </a:rPr>
              <a:t>a</a:t>
            </a:r>
            <a:r>
              <a:rPr sz="2700" dirty="0">
                <a:solidFill>
                  <a:schemeClr val="bg1"/>
                </a:solidFill>
                <a:latin typeface="Trebuchet MS"/>
                <a:cs typeface="Trebuchet MS"/>
              </a:rPr>
              <a:t>n</a:t>
            </a:r>
            <a:r>
              <a:rPr sz="2700" spc="95" dirty="0">
                <a:solidFill>
                  <a:schemeClr val="bg1"/>
                </a:solidFill>
                <a:latin typeface="Trebuchet MS"/>
                <a:cs typeface="Trebuchet MS"/>
              </a:rPr>
              <a:t>g</a:t>
            </a:r>
            <a:r>
              <a:rPr sz="2700" spc="-110" dirty="0">
                <a:solidFill>
                  <a:schemeClr val="bg1"/>
                </a:solidFill>
                <a:latin typeface="Trebuchet MS"/>
                <a:cs typeface="Trebuchet MS"/>
              </a:rPr>
              <a:t>e</a:t>
            </a:r>
            <a:r>
              <a:rPr sz="2700" spc="-200" dirty="0">
                <a:solidFill>
                  <a:schemeClr val="bg1"/>
                </a:solidFill>
                <a:latin typeface="Trebuchet MS"/>
                <a:cs typeface="Trebuchet MS"/>
              </a:rPr>
              <a:t> </a:t>
            </a:r>
            <a:r>
              <a:rPr sz="2700" spc="-170" dirty="0">
                <a:solidFill>
                  <a:schemeClr val="bg1"/>
                </a:solidFill>
                <a:latin typeface="Trebuchet MS"/>
                <a:cs typeface="Trebuchet MS"/>
              </a:rPr>
              <a:t>i</a:t>
            </a:r>
            <a:r>
              <a:rPr sz="2700" spc="30" dirty="0">
                <a:solidFill>
                  <a:schemeClr val="bg1"/>
                </a:solidFill>
                <a:latin typeface="Trebuchet MS"/>
                <a:cs typeface="Trebuchet MS"/>
              </a:rPr>
              <a:t>s</a:t>
            </a:r>
            <a:r>
              <a:rPr sz="2700" spc="-200" dirty="0">
                <a:solidFill>
                  <a:schemeClr val="bg1"/>
                </a:solidFill>
                <a:latin typeface="Trebuchet MS"/>
                <a:cs typeface="Trebuchet MS"/>
              </a:rPr>
              <a:t> </a:t>
            </a:r>
            <a:r>
              <a:rPr sz="2700" dirty="0">
                <a:solidFill>
                  <a:schemeClr val="bg1"/>
                </a:solidFill>
                <a:latin typeface="Trebuchet MS"/>
                <a:cs typeface="Trebuchet MS"/>
              </a:rPr>
              <a:t>n</a:t>
            </a:r>
            <a:r>
              <a:rPr sz="2700" spc="85" dirty="0">
                <a:solidFill>
                  <a:schemeClr val="bg1"/>
                </a:solidFill>
                <a:latin typeface="Trebuchet MS"/>
                <a:cs typeface="Trebuchet MS"/>
              </a:rPr>
              <a:t>o</a:t>
            </a:r>
            <a:r>
              <a:rPr sz="2700" spc="-90" dirty="0">
                <a:solidFill>
                  <a:schemeClr val="bg1"/>
                </a:solidFill>
                <a:latin typeface="Trebuchet MS"/>
                <a:cs typeface="Trebuchet MS"/>
              </a:rPr>
              <a:t>t</a:t>
            </a:r>
            <a:r>
              <a:rPr sz="2700" spc="-200" dirty="0">
                <a:solidFill>
                  <a:schemeClr val="bg1"/>
                </a:solidFill>
                <a:latin typeface="Trebuchet MS"/>
                <a:cs typeface="Trebuchet MS"/>
              </a:rPr>
              <a:t> </a:t>
            </a:r>
            <a:r>
              <a:rPr sz="2700" spc="15" dirty="0">
                <a:solidFill>
                  <a:schemeClr val="bg1"/>
                </a:solidFill>
                <a:latin typeface="Trebuchet MS"/>
                <a:cs typeface="Trebuchet MS"/>
              </a:rPr>
              <a:t>w</a:t>
            </a:r>
            <a:r>
              <a:rPr sz="2700" spc="-170" dirty="0">
                <a:solidFill>
                  <a:schemeClr val="bg1"/>
                </a:solidFill>
                <a:latin typeface="Trebuchet MS"/>
                <a:cs typeface="Trebuchet MS"/>
              </a:rPr>
              <a:t>i</a:t>
            </a:r>
            <a:r>
              <a:rPr sz="2700" spc="-90" dirty="0">
                <a:solidFill>
                  <a:schemeClr val="bg1"/>
                </a:solidFill>
                <a:latin typeface="Trebuchet MS"/>
                <a:cs typeface="Trebuchet MS"/>
              </a:rPr>
              <a:t>t</a:t>
            </a:r>
            <a:r>
              <a:rPr sz="2700" spc="-5" dirty="0">
                <a:solidFill>
                  <a:schemeClr val="bg1"/>
                </a:solidFill>
                <a:latin typeface="Trebuchet MS"/>
                <a:cs typeface="Trebuchet MS"/>
              </a:rPr>
              <a:t>h</a:t>
            </a:r>
            <a:r>
              <a:rPr sz="2700" spc="100" dirty="0">
                <a:solidFill>
                  <a:schemeClr val="bg1"/>
                </a:solidFill>
                <a:latin typeface="Trebuchet MS"/>
                <a:cs typeface="Trebuchet MS"/>
              </a:rPr>
              <a:t>o</a:t>
            </a:r>
            <a:r>
              <a:rPr sz="2700" spc="-55" dirty="0">
                <a:solidFill>
                  <a:schemeClr val="bg1"/>
                </a:solidFill>
                <a:latin typeface="Trebuchet MS"/>
                <a:cs typeface="Trebuchet MS"/>
              </a:rPr>
              <a:t>u</a:t>
            </a:r>
            <a:r>
              <a:rPr sz="2700" spc="-75" dirty="0">
                <a:solidFill>
                  <a:schemeClr val="bg1"/>
                </a:solidFill>
                <a:latin typeface="Trebuchet MS"/>
                <a:cs typeface="Trebuchet MS"/>
              </a:rPr>
              <a:t>t  </a:t>
            </a:r>
            <a:r>
              <a:rPr sz="2700" spc="-160" dirty="0">
                <a:solidFill>
                  <a:schemeClr val="bg1"/>
                </a:solidFill>
                <a:latin typeface="Trebuchet MS"/>
                <a:cs typeface="Trebuchet MS"/>
              </a:rPr>
              <a:t>c</a:t>
            </a:r>
            <a:r>
              <a:rPr sz="2700" spc="-5" dirty="0">
                <a:solidFill>
                  <a:schemeClr val="bg1"/>
                </a:solidFill>
                <a:latin typeface="Trebuchet MS"/>
                <a:cs typeface="Trebuchet MS"/>
              </a:rPr>
              <a:t>h</a:t>
            </a:r>
            <a:r>
              <a:rPr sz="2700" spc="-70" dirty="0">
                <a:solidFill>
                  <a:schemeClr val="bg1"/>
                </a:solidFill>
                <a:latin typeface="Trebuchet MS"/>
                <a:cs typeface="Trebuchet MS"/>
              </a:rPr>
              <a:t>a</a:t>
            </a:r>
            <a:r>
              <a:rPr sz="2700" spc="-195" dirty="0">
                <a:solidFill>
                  <a:schemeClr val="bg1"/>
                </a:solidFill>
                <a:latin typeface="Trebuchet MS"/>
                <a:cs typeface="Trebuchet MS"/>
              </a:rPr>
              <a:t>ll</a:t>
            </a:r>
            <a:r>
              <a:rPr sz="2700" spc="-110" dirty="0">
                <a:solidFill>
                  <a:schemeClr val="bg1"/>
                </a:solidFill>
                <a:latin typeface="Trebuchet MS"/>
                <a:cs typeface="Trebuchet MS"/>
              </a:rPr>
              <a:t>e</a:t>
            </a:r>
            <a:r>
              <a:rPr sz="2700" dirty="0">
                <a:solidFill>
                  <a:schemeClr val="bg1"/>
                </a:solidFill>
                <a:latin typeface="Trebuchet MS"/>
                <a:cs typeface="Trebuchet MS"/>
              </a:rPr>
              <a:t>n</a:t>
            </a:r>
            <a:r>
              <a:rPr sz="2700" spc="95" dirty="0">
                <a:solidFill>
                  <a:schemeClr val="bg1"/>
                </a:solidFill>
                <a:latin typeface="Trebuchet MS"/>
                <a:cs typeface="Trebuchet MS"/>
              </a:rPr>
              <a:t>g</a:t>
            </a:r>
            <a:r>
              <a:rPr sz="2700" spc="-110" dirty="0">
                <a:solidFill>
                  <a:schemeClr val="bg1"/>
                </a:solidFill>
                <a:latin typeface="Trebuchet MS"/>
                <a:cs typeface="Trebuchet MS"/>
              </a:rPr>
              <a:t>e</a:t>
            </a:r>
            <a:r>
              <a:rPr sz="2700" spc="30" dirty="0">
                <a:solidFill>
                  <a:schemeClr val="bg1"/>
                </a:solidFill>
                <a:latin typeface="Trebuchet MS"/>
                <a:cs typeface="Trebuchet MS"/>
              </a:rPr>
              <a:t>s</a:t>
            </a:r>
            <a:r>
              <a:rPr sz="2700" spc="-395" dirty="0">
                <a:solidFill>
                  <a:schemeClr val="bg1"/>
                </a:solidFill>
                <a:latin typeface="Trebuchet MS"/>
                <a:cs typeface="Trebuchet MS"/>
              </a:rPr>
              <a:t>.</a:t>
            </a:r>
            <a:r>
              <a:rPr sz="2700" spc="-200" dirty="0">
                <a:solidFill>
                  <a:schemeClr val="bg1"/>
                </a:solidFill>
                <a:latin typeface="Trebuchet MS"/>
                <a:cs typeface="Trebuchet MS"/>
              </a:rPr>
              <a:t> </a:t>
            </a:r>
            <a:r>
              <a:rPr sz="2700" spc="-45" dirty="0">
                <a:solidFill>
                  <a:schemeClr val="bg1"/>
                </a:solidFill>
                <a:latin typeface="Trebuchet MS"/>
                <a:cs typeface="Trebuchet MS"/>
              </a:rPr>
              <a:t>C</a:t>
            </a:r>
            <a:r>
              <a:rPr sz="2700" spc="-110" dirty="0">
                <a:solidFill>
                  <a:schemeClr val="bg1"/>
                </a:solidFill>
                <a:latin typeface="Trebuchet MS"/>
                <a:cs typeface="Trebuchet MS"/>
              </a:rPr>
              <a:t>e</a:t>
            </a:r>
            <a:r>
              <a:rPr sz="2700" dirty="0">
                <a:solidFill>
                  <a:schemeClr val="bg1"/>
                </a:solidFill>
                <a:latin typeface="Trebuchet MS"/>
                <a:cs typeface="Trebuchet MS"/>
              </a:rPr>
              <a:t>n</a:t>
            </a:r>
            <a:r>
              <a:rPr sz="2700" spc="-90" dirty="0">
                <a:solidFill>
                  <a:schemeClr val="bg1"/>
                </a:solidFill>
                <a:latin typeface="Trebuchet MS"/>
                <a:cs typeface="Trebuchet MS"/>
              </a:rPr>
              <a:t>t</a:t>
            </a:r>
            <a:r>
              <a:rPr sz="2700" spc="-160" dirty="0">
                <a:solidFill>
                  <a:schemeClr val="bg1"/>
                </a:solidFill>
                <a:latin typeface="Trebuchet MS"/>
                <a:cs typeface="Trebuchet MS"/>
              </a:rPr>
              <a:t>r</a:t>
            </a:r>
            <a:r>
              <a:rPr sz="2700" spc="-70" dirty="0">
                <a:solidFill>
                  <a:schemeClr val="bg1"/>
                </a:solidFill>
                <a:latin typeface="Trebuchet MS"/>
                <a:cs typeface="Trebuchet MS"/>
              </a:rPr>
              <a:t>a</a:t>
            </a:r>
            <a:r>
              <a:rPr sz="2700" spc="-195" dirty="0">
                <a:solidFill>
                  <a:schemeClr val="bg1"/>
                </a:solidFill>
                <a:latin typeface="Trebuchet MS"/>
                <a:cs typeface="Trebuchet MS"/>
              </a:rPr>
              <a:t>l</a:t>
            </a:r>
            <a:r>
              <a:rPr sz="2700" spc="-200" dirty="0">
                <a:solidFill>
                  <a:schemeClr val="bg1"/>
                </a:solidFill>
                <a:latin typeface="Trebuchet MS"/>
                <a:cs typeface="Trebuchet MS"/>
              </a:rPr>
              <a:t> </a:t>
            </a:r>
            <a:r>
              <a:rPr sz="2700" spc="-55" dirty="0">
                <a:solidFill>
                  <a:schemeClr val="bg1"/>
                </a:solidFill>
                <a:latin typeface="Trebuchet MS"/>
                <a:cs typeface="Trebuchet MS"/>
              </a:rPr>
              <a:t>b</a:t>
            </a:r>
            <a:r>
              <a:rPr sz="2700" spc="-70" dirty="0">
                <a:solidFill>
                  <a:schemeClr val="bg1"/>
                </a:solidFill>
                <a:latin typeface="Trebuchet MS"/>
                <a:cs typeface="Trebuchet MS"/>
              </a:rPr>
              <a:t>a</a:t>
            </a:r>
            <a:r>
              <a:rPr sz="2700" dirty="0">
                <a:solidFill>
                  <a:schemeClr val="bg1"/>
                </a:solidFill>
                <a:latin typeface="Trebuchet MS"/>
                <a:cs typeface="Trebuchet MS"/>
              </a:rPr>
              <a:t>n</a:t>
            </a:r>
            <a:r>
              <a:rPr sz="2700" spc="-10" dirty="0">
                <a:solidFill>
                  <a:schemeClr val="bg1"/>
                </a:solidFill>
                <a:latin typeface="Trebuchet MS"/>
                <a:cs typeface="Trebuchet MS"/>
              </a:rPr>
              <a:t>k</a:t>
            </a:r>
            <a:r>
              <a:rPr sz="2700" spc="30" dirty="0">
                <a:solidFill>
                  <a:schemeClr val="bg1"/>
                </a:solidFill>
                <a:latin typeface="Trebuchet MS"/>
                <a:cs typeface="Trebuchet MS"/>
              </a:rPr>
              <a:t>s</a:t>
            </a:r>
            <a:r>
              <a:rPr sz="2700" spc="-200" dirty="0">
                <a:solidFill>
                  <a:schemeClr val="bg1"/>
                </a:solidFill>
                <a:latin typeface="Trebuchet MS"/>
                <a:cs typeface="Trebuchet MS"/>
              </a:rPr>
              <a:t> </a:t>
            </a:r>
            <a:r>
              <a:rPr sz="2700" spc="-10" dirty="0">
                <a:solidFill>
                  <a:schemeClr val="bg1"/>
                </a:solidFill>
                <a:latin typeface="Trebuchet MS"/>
                <a:cs typeface="Trebuchet MS"/>
              </a:rPr>
              <a:t>m</a:t>
            </a:r>
            <a:r>
              <a:rPr sz="2700" spc="-55" dirty="0">
                <a:solidFill>
                  <a:schemeClr val="bg1"/>
                </a:solidFill>
                <a:latin typeface="Trebuchet MS"/>
                <a:cs typeface="Trebuchet MS"/>
              </a:rPr>
              <a:t>u</a:t>
            </a:r>
            <a:r>
              <a:rPr sz="2700" spc="30" dirty="0">
                <a:solidFill>
                  <a:schemeClr val="bg1"/>
                </a:solidFill>
                <a:latin typeface="Trebuchet MS"/>
                <a:cs typeface="Trebuchet MS"/>
              </a:rPr>
              <a:t>s</a:t>
            </a:r>
            <a:r>
              <a:rPr sz="2700" spc="-90" dirty="0">
                <a:solidFill>
                  <a:schemeClr val="bg1"/>
                </a:solidFill>
                <a:latin typeface="Trebuchet MS"/>
                <a:cs typeface="Trebuchet MS"/>
              </a:rPr>
              <a:t>t</a:t>
            </a:r>
            <a:r>
              <a:rPr sz="2700" spc="-200" dirty="0">
                <a:solidFill>
                  <a:schemeClr val="bg1"/>
                </a:solidFill>
                <a:latin typeface="Trebuchet MS"/>
                <a:cs typeface="Trebuchet MS"/>
              </a:rPr>
              <a:t> </a:t>
            </a:r>
            <a:r>
              <a:rPr sz="2700" spc="-55" dirty="0">
                <a:solidFill>
                  <a:schemeClr val="bg1"/>
                </a:solidFill>
                <a:latin typeface="Trebuchet MS"/>
                <a:cs typeface="Trebuchet MS"/>
              </a:rPr>
              <a:t>b</a:t>
            </a:r>
            <a:r>
              <a:rPr sz="2700" spc="-70" dirty="0">
                <a:solidFill>
                  <a:schemeClr val="bg1"/>
                </a:solidFill>
                <a:latin typeface="Trebuchet MS"/>
                <a:cs typeface="Trebuchet MS"/>
              </a:rPr>
              <a:t>a</a:t>
            </a:r>
            <a:r>
              <a:rPr sz="2700" spc="-195" dirty="0">
                <a:solidFill>
                  <a:schemeClr val="bg1"/>
                </a:solidFill>
                <a:latin typeface="Trebuchet MS"/>
                <a:cs typeface="Trebuchet MS"/>
              </a:rPr>
              <a:t>l</a:t>
            </a:r>
            <a:r>
              <a:rPr sz="2700" spc="-70" dirty="0">
                <a:solidFill>
                  <a:schemeClr val="bg1"/>
                </a:solidFill>
                <a:latin typeface="Trebuchet MS"/>
                <a:cs typeface="Trebuchet MS"/>
              </a:rPr>
              <a:t>a</a:t>
            </a:r>
            <a:r>
              <a:rPr sz="2700" dirty="0">
                <a:solidFill>
                  <a:schemeClr val="bg1"/>
                </a:solidFill>
                <a:latin typeface="Trebuchet MS"/>
                <a:cs typeface="Trebuchet MS"/>
              </a:rPr>
              <a:t>n</a:t>
            </a:r>
            <a:r>
              <a:rPr sz="2700" spc="-195" dirty="0">
                <a:solidFill>
                  <a:schemeClr val="bg1"/>
                </a:solidFill>
                <a:latin typeface="Trebuchet MS"/>
                <a:cs typeface="Trebuchet MS"/>
              </a:rPr>
              <a:t>c</a:t>
            </a:r>
            <a:r>
              <a:rPr sz="2700" spc="-75" dirty="0">
                <a:solidFill>
                  <a:schemeClr val="bg1"/>
                </a:solidFill>
                <a:latin typeface="Trebuchet MS"/>
                <a:cs typeface="Trebuchet MS"/>
              </a:rPr>
              <a:t>e  </a:t>
            </a:r>
            <a:r>
              <a:rPr sz="2700" spc="-90" dirty="0">
                <a:solidFill>
                  <a:schemeClr val="bg1"/>
                </a:solidFill>
                <a:latin typeface="Trebuchet MS"/>
                <a:cs typeface="Trebuchet MS"/>
              </a:rPr>
              <a:t>t</a:t>
            </a:r>
            <a:r>
              <a:rPr sz="2700" spc="-5" dirty="0">
                <a:solidFill>
                  <a:schemeClr val="bg1"/>
                </a:solidFill>
                <a:latin typeface="Trebuchet MS"/>
                <a:cs typeface="Trebuchet MS"/>
              </a:rPr>
              <a:t>h</a:t>
            </a:r>
            <a:r>
              <a:rPr sz="2700" spc="-110" dirty="0">
                <a:solidFill>
                  <a:schemeClr val="bg1"/>
                </a:solidFill>
                <a:latin typeface="Trebuchet MS"/>
                <a:cs typeface="Trebuchet MS"/>
              </a:rPr>
              <a:t>e</a:t>
            </a:r>
            <a:r>
              <a:rPr sz="2700" spc="-170" dirty="0">
                <a:solidFill>
                  <a:schemeClr val="bg1"/>
                </a:solidFill>
                <a:latin typeface="Trebuchet MS"/>
                <a:cs typeface="Trebuchet MS"/>
              </a:rPr>
              <a:t>i</a:t>
            </a:r>
            <a:r>
              <a:rPr sz="2700" spc="-140" dirty="0">
                <a:solidFill>
                  <a:schemeClr val="bg1"/>
                </a:solidFill>
                <a:latin typeface="Trebuchet MS"/>
                <a:cs typeface="Trebuchet MS"/>
              </a:rPr>
              <a:t>r</a:t>
            </a:r>
            <a:r>
              <a:rPr sz="2700" spc="-195" dirty="0">
                <a:solidFill>
                  <a:schemeClr val="bg1"/>
                </a:solidFill>
                <a:latin typeface="Trebuchet MS"/>
                <a:cs typeface="Trebuchet MS"/>
              </a:rPr>
              <a:t> </a:t>
            </a:r>
            <a:r>
              <a:rPr sz="2700" spc="-160" dirty="0">
                <a:solidFill>
                  <a:schemeClr val="bg1"/>
                </a:solidFill>
                <a:latin typeface="Trebuchet MS"/>
                <a:cs typeface="Trebuchet MS"/>
              </a:rPr>
              <a:t>c</a:t>
            </a:r>
            <a:r>
              <a:rPr sz="2700" spc="-195" dirty="0">
                <a:solidFill>
                  <a:schemeClr val="bg1"/>
                </a:solidFill>
                <a:latin typeface="Trebuchet MS"/>
                <a:cs typeface="Trebuchet MS"/>
              </a:rPr>
              <a:t>l</a:t>
            </a:r>
            <a:r>
              <a:rPr sz="2700" spc="-170" dirty="0">
                <a:solidFill>
                  <a:schemeClr val="bg1"/>
                </a:solidFill>
                <a:latin typeface="Trebuchet MS"/>
                <a:cs typeface="Trebuchet MS"/>
              </a:rPr>
              <a:t>i</a:t>
            </a:r>
            <a:r>
              <a:rPr sz="2700" spc="-10" dirty="0">
                <a:solidFill>
                  <a:schemeClr val="bg1"/>
                </a:solidFill>
                <a:latin typeface="Trebuchet MS"/>
                <a:cs typeface="Trebuchet MS"/>
              </a:rPr>
              <a:t>m</a:t>
            </a:r>
            <a:r>
              <a:rPr sz="2700" spc="-70" dirty="0">
                <a:solidFill>
                  <a:schemeClr val="bg1"/>
                </a:solidFill>
                <a:latin typeface="Trebuchet MS"/>
                <a:cs typeface="Trebuchet MS"/>
              </a:rPr>
              <a:t>a</a:t>
            </a:r>
            <a:r>
              <a:rPr sz="2700" spc="-105" dirty="0">
                <a:solidFill>
                  <a:schemeClr val="bg1"/>
                </a:solidFill>
                <a:latin typeface="Trebuchet MS"/>
                <a:cs typeface="Trebuchet MS"/>
              </a:rPr>
              <a:t>t</a:t>
            </a:r>
            <a:r>
              <a:rPr sz="2700" spc="-110" dirty="0">
                <a:solidFill>
                  <a:schemeClr val="bg1"/>
                </a:solidFill>
                <a:latin typeface="Trebuchet MS"/>
                <a:cs typeface="Trebuchet MS"/>
              </a:rPr>
              <a:t>e</a:t>
            </a:r>
            <a:r>
              <a:rPr sz="2700" spc="-200" dirty="0">
                <a:solidFill>
                  <a:schemeClr val="bg1"/>
                </a:solidFill>
                <a:latin typeface="Trebuchet MS"/>
                <a:cs typeface="Trebuchet MS"/>
              </a:rPr>
              <a:t> </a:t>
            </a:r>
            <a:r>
              <a:rPr sz="2700" spc="95" dirty="0">
                <a:solidFill>
                  <a:schemeClr val="bg1"/>
                </a:solidFill>
                <a:latin typeface="Trebuchet MS"/>
                <a:cs typeface="Trebuchet MS"/>
              </a:rPr>
              <a:t>g</a:t>
            </a:r>
            <a:r>
              <a:rPr sz="2700" spc="100" dirty="0">
                <a:solidFill>
                  <a:schemeClr val="bg1"/>
                </a:solidFill>
                <a:latin typeface="Trebuchet MS"/>
                <a:cs typeface="Trebuchet MS"/>
              </a:rPr>
              <a:t>o</a:t>
            </a:r>
            <a:r>
              <a:rPr sz="2700" spc="-70" dirty="0">
                <a:solidFill>
                  <a:schemeClr val="bg1"/>
                </a:solidFill>
                <a:latin typeface="Trebuchet MS"/>
                <a:cs typeface="Trebuchet MS"/>
              </a:rPr>
              <a:t>a</a:t>
            </a:r>
            <a:r>
              <a:rPr lang="en-US" sz="2700" spc="-195" dirty="0">
                <a:solidFill>
                  <a:schemeClr val="bg1"/>
                </a:solidFill>
                <a:latin typeface="Trebuchet MS"/>
                <a:cs typeface="Trebuchet MS"/>
              </a:rPr>
              <a:t>l</a:t>
            </a:r>
            <a:r>
              <a:rPr sz="2700" spc="30" dirty="0">
                <a:solidFill>
                  <a:schemeClr val="bg1"/>
                </a:solidFill>
                <a:latin typeface="Trebuchet MS"/>
                <a:cs typeface="Trebuchet MS"/>
              </a:rPr>
              <a:t>s</a:t>
            </a:r>
            <a:r>
              <a:rPr sz="2700" spc="-195" dirty="0">
                <a:solidFill>
                  <a:schemeClr val="bg1"/>
                </a:solidFill>
                <a:latin typeface="Trebuchet MS"/>
                <a:cs typeface="Trebuchet MS"/>
              </a:rPr>
              <a:t> </a:t>
            </a:r>
            <a:r>
              <a:rPr sz="2700" spc="15" dirty="0">
                <a:solidFill>
                  <a:schemeClr val="bg1"/>
                </a:solidFill>
                <a:latin typeface="Trebuchet MS"/>
                <a:cs typeface="Trebuchet MS"/>
              </a:rPr>
              <a:t>w</a:t>
            </a:r>
            <a:r>
              <a:rPr sz="2700" spc="-170" dirty="0">
                <a:solidFill>
                  <a:schemeClr val="bg1"/>
                </a:solidFill>
                <a:latin typeface="Trebuchet MS"/>
                <a:cs typeface="Trebuchet MS"/>
              </a:rPr>
              <a:t>i</a:t>
            </a:r>
            <a:r>
              <a:rPr sz="2700" spc="-90" dirty="0">
                <a:solidFill>
                  <a:schemeClr val="bg1"/>
                </a:solidFill>
                <a:latin typeface="Trebuchet MS"/>
                <a:cs typeface="Trebuchet MS"/>
              </a:rPr>
              <a:t>t</a:t>
            </a:r>
            <a:r>
              <a:rPr sz="2700" spc="-5" dirty="0">
                <a:solidFill>
                  <a:schemeClr val="bg1"/>
                </a:solidFill>
                <a:latin typeface="Trebuchet MS"/>
                <a:cs typeface="Trebuchet MS"/>
              </a:rPr>
              <a:t>h</a:t>
            </a:r>
            <a:r>
              <a:rPr sz="2700" spc="-200" dirty="0">
                <a:solidFill>
                  <a:schemeClr val="bg1"/>
                </a:solidFill>
                <a:latin typeface="Trebuchet MS"/>
                <a:cs typeface="Trebuchet MS"/>
              </a:rPr>
              <a:t> </a:t>
            </a:r>
            <a:r>
              <a:rPr sz="2700" spc="-90" dirty="0">
                <a:solidFill>
                  <a:schemeClr val="bg1"/>
                </a:solidFill>
                <a:latin typeface="Trebuchet MS"/>
                <a:cs typeface="Trebuchet MS"/>
              </a:rPr>
              <a:t>t</a:t>
            </a:r>
            <a:r>
              <a:rPr sz="2700" spc="-5" dirty="0">
                <a:solidFill>
                  <a:schemeClr val="bg1"/>
                </a:solidFill>
                <a:latin typeface="Trebuchet MS"/>
                <a:cs typeface="Trebuchet MS"/>
              </a:rPr>
              <a:t>h</a:t>
            </a:r>
            <a:r>
              <a:rPr sz="2700" spc="-110" dirty="0">
                <a:solidFill>
                  <a:schemeClr val="bg1"/>
                </a:solidFill>
                <a:latin typeface="Trebuchet MS"/>
                <a:cs typeface="Trebuchet MS"/>
              </a:rPr>
              <a:t>e</a:t>
            </a:r>
            <a:r>
              <a:rPr sz="2700" spc="-170" dirty="0">
                <a:solidFill>
                  <a:schemeClr val="bg1"/>
                </a:solidFill>
                <a:latin typeface="Trebuchet MS"/>
                <a:cs typeface="Trebuchet MS"/>
              </a:rPr>
              <a:t>i</a:t>
            </a:r>
            <a:r>
              <a:rPr sz="2700" spc="-140" dirty="0">
                <a:solidFill>
                  <a:schemeClr val="bg1"/>
                </a:solidFill>
                <a:latin typeface="Trebuchet MS"/>
                <a:cs typeface="Trebuchet MS"/>
              </a:rPr>
              <a:t>r</a:t>
            </a:r>
            <a:r>
              <a:rPr sz="2700" spc="-195" dirty="0">
                <a:solidFill>
                  <a:schemeClr val="bg1"/>
                </a:solidFill>
                <a:latin typeface="Trebuchet MS"/>
                <a:cs typeface="Trebuchet MS"/>
              </a:rPr>
              <a:t> </a:t>
            </a:r>
            <a:r>
              <a:rPr sz="2700" spc="55" dirty="0">
                <a:solidFill>
                  <a:schemeClr val="bg1"/>
                </a:solidFill>
                <a:latin typeface="Trebuchet MS"/>
                <a:cs typeface="Trebuchet MS"/>
              </a:rPr>
              <a:t>ﬁ</a:t>
            </a:r>
            <a:r>
              <a:rPr sz="2700" dirty="0">
                <a:solidFill>
                  <a:schemeClr val="bg1"/>
                </a:solidFill>
                <a:latin typeface="Trebuchet MS"/>
                <a:cs typeface="Trebuchet MS"/>
              </a:rPr>
              <a:t>n</a:t>
            </a:r>
            <a:r>
              <a:rPr sz="2700" spc="-70" dirty="0">
                <a:solidFill>
                  <a:schemeClr val="bg1"/>
                </a:solidFill>
                <a:latin typeface="Trebuchet MS"/>
                <a:cs typeface="Trebuchet MS"/>
              </a:rPr>
              <a:t>a</a:t>
            </a:r>
            <a:r>
              <a:rPr sz="2700" dirty="0">
                <a:solidFill>
                  <a:schemeClr val="bg1"/>
                </a:solidFill>
                <a:latin typeface="Trebuchet MS"/>
                <a:cs typeface="Trebuchet MS"/>
              </a:rPr>
              <a:t>n</a:t>
            </a:r>
            <a:r>
              <a:rPr sz="2700" spc="-160" dirty="0">
                <a:solidFill>
                  <a:schemeClr val="bg1"/>
                </a:solidFill>
                <a:latin typeface="Trebuchet MS"/>
                <a:cs typeface="Trebuchet MS"/>
              </a:rPr>
              <a:t>c</a:t>
            </a:r>
            <a:r>
              <a:rPr sz="2700" spc="-170" dirty="0">
                <a:solidFill>
                  <a:schemeClr val="bg1"/>
                </a:solidFill>
                <a:latin typeface="Trebuchet MS"/>
                <a:cs typeface="Trebuchet MS"/>
              </a:rPr>
              <a:t>i</a:t>
            </a:r>
            <a:r>
              <a:rPr sz="2700" spc="-70" dirty="0">
                <a:solidFill>
                  <a:schemeClr val="bg1"/>
                </a:solidFill>
                <a:latin typeface="Trebuchet MS"/>
                <a:cs typeface="Trebuchet MS"/>
              </a:rPr>
              <a:t>a</a:t>
            </a:r>
            <a:r>
              <a:rPr sz="2700" spc="-195" dirty="0">
                <a:solidFill>
                  <a:schemeClr val="bg1"/>
                </a:solidFill>
                <a:latin typeface="Trebuchet MS"/>
                <a:cs typeface="Trebuchet MS"/>
              </a:rPr>
              <a:t>l  </a:t>
            </a:r>
            <a:r>
              <a:rPr sz="2700" b="1" spc="30" dirty="0" smtClean="0">
                <a:solidFill>
                  <a:schemeClr val="bg1"/>
                </a:solidFill>
                <a:latin typeface="Trebuchet MS"/>
                <a:cs typeface="Trebuchet MS"/>
              </a:rPr>
              <a:t>s</a:t>
            </a:r>
            <a:r>
              <a:rPr sz="2700" b="1" spc="-90" dirty="0" smtClean="0">
                <a:solidFill>
                  <a:schemeClr val="bg1"/>
                </a:solidFill>
                <a:latin typeface="Trebuchet MS"/>
                <a:cs typeface="Trebuchet MS"/>
              </a:rPr>
              <a:t>t</a:t>
            </a:r>
            <a:r>
              <a:rPr sz="2700" b="1" spc="-70" dirty="0" smtClean="0">
                <a:solidFill>
                  <a:schemeClr val="bg1"/>
                </a:solidFill>
                <a:latin typeface="Trebuchet MS"/>
                <a:cs typeface="Trebuchet MS"/>
              </a:rPr>
              <a:t>a</a:t>
            </a:r>
            <a:r>
              <a:rPr sz="2700" b="1" spc="-55" dirty="0" smtClean="0">
                <a:solidFill>
                  <a:schemeClr val="bg1"/>
                </a:solidFill>
                <a:latin typeface="Trebuchet MS"/>
                <a:cs typeface="Trebuchet MS"/>
              </a:rPr>
              <a:t>b</a:t>
            </a:r>
            <a:r>
              <a:rPr sz="2700" b="1" spc="-170" dirty="0" smtClean="0">
                <a:solidFill>
                  <a:schemeClr val="bg1"/>
                </a:solidFill>
                <a:latin typeface="Trebuchet MS"/>
                <a:cs typeface="Trebuchet MS"/>
              </a:rPr>
              <a:t>i</a:t>
            </a:r>
            <a:r>
              <a:rPr sz="2700" b="1" spc="-195" dirty="0" smtClean="0">
                <a:solidFill>
                  <a:schemeClr val="bg1"/>
                </a:solidFill>
                <a:latin typeface="Trebuchet MS"/>
                <a:cs typeface="Trebuchet MS"/>
              </a:rPr>
              <a:t>l</a:t>
            </a:r>
            <a:r>
              <a:rPr sz="2700" b="1" spc="-170" dirty="0" smtClean="0">
                <a:solidFill>
                  <a:schemeClr val="bg1"/>
                </a:solidFill>
                <a:latin typeface="Trebuchet MS"/>
                <a:cs typeface="Trebuchet MS"/>
              </a:rPr>
              <a:t>i</a:t>
            </a:r>
            <a:r>
              <a:rPr sz="2700" b="1" spc="-90" dirty="0" smtClean="0">
                <a:solidFill>
                  <a:schemeClr val="bg1"/>
                </a:solidFill>
                <a:latin typeface="Trebuchet MS"/>
                <a:cs typeface="Trebuchet MS"/>
              </a:rPr>
              <a:t>t</a:t>
            </a:r>
            <a:r>
              <a:rPr sz="2700" b="1" spc="10" dirty="0" smtClean="0">
                <a:solidFill>
                  <a:schemeClr val="bg1"/>
                </a:solidFill>
                <a:latin typeface="Trebuchet MS"/>
                <a:cs typeface="Trebuchet MS"/>
              </a:rPr>
              <a:t>y</a:t>
            </a:r>
            <a:r>
              <a:rPr sz="2700" spc="-195" dirty="0" smtClean="0">
                <a:solidFill>
                  <a:schemeClr val="bg1"/>
                </a:solidFill>
                <a:latin typeface="Trebuchet MS"/>
                <a:cs typeface="Trebuchet MS"/>
              </a:rPr>
              <a:t> </a:t>
            </a:r>
            <a:r>
              <a:rPr sz="2700" spc="-10" dirty="0">
                <a:solidFill>
                  <a:schemeClr val="bg1"/>
                </a:solidFill>
                <a:latin typeface="Trebuchet MS"/>
                <a:cs typeface="Trebuchet MS"/>
              </a:rPr>
              <a:t>m</a:t>
            </a:r>
            <a:r>
              <a:rPr sz="2700" spc="-70" dirty="0">
                <a:solidFill>
                  <a:schemeClr val="bg1"/>
                </a:solidFill>
                <a:latin typeface="Trebuchet MS"/>
                <a:cs typeface="Trebuchet MS"/>
              </a:rPr>
              <a:t>a</a:t>
            </a:r>
            <a:r>
              <a:rPr sz="2700" dirty="0">
                <a:solidFill>
                  <a:schemeClr val="bg1"/>
                </a:solidFill>
                <a:latin typeface="Trebuchet MS"/>
                <a:cs typeface="Trebuchet MS"/>
              </a:rPr>
              <a:t>n</a:t>
            </a:r>
            <a:r>
              <a:rPr sz="2700" spc="-50" dirty="0">
                <a:solidFill>
                  <a:schemeClr val="bg1"/>
                </a:solidFill>
                <a:latin typeface="Trebuchet MS"/>
                <a:cs typeface="Trebuchet MS"/>
              </a:rPr>
              <a:t>d</a:t>
            </a:r>
            <a:r>
              <a:rPr sz="2700" spc="-70" dirty="0">
                <a:solidFill>
                  <a:schemeClr val="bg1"/>
                </a:solidFill>
                <a:latin typeface="Trebuchet MS"/>
                <a:cs typeface="Trebuchet MS"/>
              </a:rPr>
              <a:t>a</a:t>
            </a:r>
            <a:r>
              <a:rPr sz="2700" spc="-105" dirty="0">
                <a:solidFill>
                  <a:schemeClr val="bg1"/>
                </a:solidFill>
                <a:latin typeface="Trebuchet MS"/>
                <a:cs typeface="Trebuchet MS"/>
              </a:rPr>
              <a:t>t</a:t>
            </a:r>
            <a:r>
              <a:rPr sz="2700" spc="-110" dirty="0">
                <a:solidFill>
                  <a:schemeClr val="bg1"/>
                </a:solidFill>
                <a:latin typeface="Trebuchet MS"/>
                <a:cs typeface="Trebuchet MS"/>
              </a:rPr>
              <a:t>e</a:t>
            </a:r>
            <a:r>
              <a:rPr sz="2700" spc="30" dirty="0">
                <a:solidFill>
                  <a:schemeClr val="bg1"/>
                </a:solidFill>
                <a:latin typeface="Trebuchet MS"/>
                <a:cs typeface="Trebuchet MS"/>
              </a:rPr>
              <a:t>s</a:t>
            </a:r>
            <a:r>
              <a:rPr sz="2700" spc="-395" dirty="0">
                <a:solidFill>
                  <a:schemeClr val="bg1"/>
                </a:solidFill>
                <a:latin typeface="Trebuchet MS"/>
                <a:cs typeface="Trebuchet MS"/>
              </a:rPr>
              <a:t>.</a:t>
            </a:r>
            <a:r>
              <a:rPr sz="2700" spc="-245" dirty="0">
                <a:solidFill>
                  <a:schemeClr val="bg1"/>
                </a:solidFill>
                <a:latin typeface="Trebuchet MS"/>
                <a:cs typeface="Trebuchet MS"/>
              </a:rPr>
              <a:t> </a:t>
            </a:r>
            <a:r>
              <a:rPr sz="2700" spc="-95" dirty="0">
                <a:solidFill>
                  <a:schemeClr val="bg1"/>
                </a:solidFill>
                <a:latin typeface="Trebuchet MS"/>
                <a:cs typeface="Trebuchet MS"/>
              </a:rPr>
              <a:t>T</a:t>
            </a:r>
            <a:r>
              <a:rPr sz="2700" spc="-5" dirty="0">
                <a:solidFill>
                  <a:schemeClr val="bg1"/>
                </a:solidFill>
                <a:latin typeface="Trebuchet MS"/>
                <a:cs typeface="Trebuchet MS"/>
              </a:rPr>
              <a:t>h</a:t>
            </a:r>
            <a:r>
              <a:rPr sz="2700" spc="-110" dirty="0">
                <a:solidFill>
                  <a:schemeClr val="bg1"/>
                </a:solidFill>
                <a:latin typeface="Trebuchet MS"/>
                <a:cs typeface="Trebuchet MS"/>
              </a:rPr>
              <a:t>e</a:t>
            </a:r>
            <a:r>
              <a:rPr sz="2700" spc="10" dirty="0">
                <a:solidFill>
                  <a:schemeClr val="bg1"/>
                </a:solidFill>
                <a:latin typeface="Trebuchet MS"/>
                <a:cs typeface="Trebuchet MS"/>
              </a:rPr>
              <a:t>y</a:t>
            </a:r>
            <a:r>
              <a:rPr sz="2700" spc="-200" dirty="0">
                <a:solidFill>
                  <a:schemeClr val="bg1"/>
                </a:solidFill>
                <a:latin typeface="Trebuchet MS"/>
                <a:cs typeface="Trebuchet MS"/>
              </a:rPr>
              <a:t> </a:t>
            </a:r>
            <a:r>
              <a:rPr sz="2700" spc="-10" dirty="0">
                <a:solidFill>
                  <a:schemeClr val="bg1"/>
                </a:solidFill>
                <a:latin typeface="Trebuchet MS"/>
                <a:cs typeface="Trebuchet MS"/>
              </a:rPr>
              <a:t>m</a:t>
            </a:r>
            <a:r>
              <a:rPr sz="2700" spc="-55" dirty="0">
                <a:solidFill>
                  <a:schemeClr val="bg1"/>
                </a:solidFill>
                <a:latin typeface="Trebuchet MS"/>
                <a:cs typeface="Trebuchet MS"/>
              </a:rPr>
              <a:t>u</a:t>
            </a:r>
            <a:r>
              <a:rPr sz="2700" spc="30" dirty="0">
                <a:solidFill>
                  <a:schemeClr val="bg1"/>
                </a:solidFill>
                <a:latin typeface="Trebuchet MS"/>
                <a:cs typeface="Trebuchet MS"/>
              </a:rPr>
              <a:t>s</a:t>
            </a:r>
            <a:r>
              <a:rPr sz="2700" spc="-90" dirty="0">
                <a:solidFill>
                  <a:schemeClr val="bg1"/>
                </a:solidFill>
                <a:latin typeface="Trebuchet MS"/>
                <a:cs typeface="Trebuchet MS"/>
              </a:rPr>
              <a:t>t</a:t>
            </a:r>
            <a:r>
              <a:rPr sz="2700" spc="-200" dirty="0">
                <a:solidFill>
                  <a:schemeClr val="bg1"/>
                </a:solidFill>
                <a:latin typeface="Trebuchet MS"/>
                <a:cs typeface="Trebuchet MS"/>
              </a:rPr>
              <a:t> </a:t>
            </a:r>
            <a:r>
              <a:rPr sz="2700" spc="-70" dirty="0">
                <a:solidFill>
                  <a:schemeClr val="bg1"/>
                </a:solidFill>
                <a:latin typeface="Trebuchet MS"/>
                <a:cs typeface="Trebuchet MS"/>
              </a:rPr>
              <a:t>a</a:t>
            </a:r>
            <a:r>
              <a:rPr sz="2700" spc="-195" dirty="0">
                <a:solidFill>
                  <a:schemeClr val="bg1"/>
                </a:solidFill>
                <a:latin typeface="Trebuchet MS"/>
                <a:cs typeface="Trebuchet MS"/>
              </a:rPr>
              <a:t>l</a:t>
            </a:r>
            <a:r>
              <a:rPr sz="2700" spc="30" dirty="0">
                <a:solidFill>
                  <a:schemeClr val="bg1"/>
                </a:solidFill>
                <a:latin typeface="Trebuchet MS"/>
                <a:cs typeface="Trebuchet MS"/>
              </a:rPr>
              <a:t>s</a:t>
            </a:r>
            <a:r>
              <a:rPr sz="2700" spc="70" dirty="0">
                <a:solidFill>
                  <a:schemeClr val="bg1"/>
                </a:solidFill>
                <a:latin typeface="Trebuchet MS"/>
                <a:cs typeface="Trebuchet MS"/>
              </a:rPr>
              <a:t>o  </a:t>
            </a:r>
            <a:r>
              <a:rPr sz="2700" dirty="0">
                <a:solidFill>
                  <a:schemeClr val="bg1"/>
                </a:solidFill>
                <a:latin typeface="Trebuchet MS"/>
                <a:cs typeface="Trebuchet MS"/>
              </a:rPr>
              <a:t>n</a:t>
            </a:r>
            <a:r>
              <a:rPr sz="2700" spc="-85" dirty="0">
                <a:solidFill>
                  <a:schemeClr val="bg1"/>
                </a:solidFill>
                <a:latin typeface="Trebuchet MS"/>
                <a:cs typeface="Trebuchet MS"/>
              </a:rPr>
              <a:t>a</a:t>
            </a:r>
            <a:r>
              <a:rPr sz="2700" spc="-5" dirty="0">
                <a:solidFill>
                  <a:schemeClr val="bg1"/>
                </a:solidFill>
                <a:latin typeface="Trebuchet MS"/>
                <a:cs typeface="Trebuchet MS"/>
              </a:rPr>
              <a:t>v</a:t>
            </a:r>
            <a:r>
              <a:rPr sz="2700" spc="-170" dirty="0">
                <a:solidFill>
                  <a:schemeClr val="bg1"/>
                </a:solidFill>
                <a:latin typeface="Trebuchet MS"/>
                <a:cs typeface="Trebuchet MS"/>
              </a:rPr>
              <a:t>i</a:t>
            </a:r>
            <a:r>
              <a:rPr sz="2700" spc="95" dirty="0">
                <a:solidFill>
                  <a:schemeClr val="bg1"/>
                </a:solidFill>
                <a:latin typeface="Trebuchet MS"/>
                <a:cs typeface="Trebuchet MS"/>
              </a:rPr>
              <a:t>g</a:t>
            </a:r>
            <a:r>
              <a:rPr sz="2700" spc="-70" dirty="0">
                <a:solidFill>
                  <a:schemeClr val="bg1"/>
                </a:solidFill>
                <a:latin typeface="Trebuchet MS"/>
                <a:cs typeface="Trebuchet MS"/>
              </a:rPr>
              <a:t>a</a:t>
            </a:r>
            <a:r>
              <a:rPr sz="2700" spc="-105" dirty="0">
                <a:solidFill>
                  <a:schemeClr val="bg1"/>
                </a:solidFill>
                <a:latin typeface="Trebuchet MS"/>
                <a:cs typeface="Trebuchet MS"/>
              </a:rPr>
              <a:t>t</a:t>
            </a:r>
            <a:r>
              <a:rPr sz="2700" spc="-110" dirty="0">
                <a:solidFill>
                  <a:schemeClr val="bg1"/>
                </a:solidFill>
                <a:latin typeface="Trebuchet MS"/>
                <a:cs typeface="Trebuchet MS"/>
              </a:rPr>
              <a:t>e</a:t>
            </a:r>
            <a:r>
              <a:rPr sz="2700" spc="-200" dirty="0">
                <a:solidFill>
                  <a:schemeClr val="bg1"/>
                </a:solidFill>
                <a:latin typeface="Trebuchet MS"/>
                <a:cs typeface="Trebuchet MS"/>
              </a:rPr>
              <a:t> </a:t>
            </a:r>
            <a:r>
              <a:rPr sz="2700" spc="-90" dirty="0">
                <a:solidFill>
                  <a:schemeClr val="bg1"/>
                </a:solidFill>
                <a:latin typeface="Trebuchet MS"/>
                <a:cs typeface="Trebuchet MS"/>
              </a:rPr>
              <a:t>t</a:t>
            </a:r>
            <a:r>
              <a:rPr sz="2700" spc="-5" dirty="0">
                <a:solidFill>
                  <a:schemeClr val="bg1"/>
                </a:solidFill>
                <a:latin typeface="Trebuchet MS"/>
                <a:cs typeface="Trebuchet MS"/>
              </a:rPr>
              <a:t>h</a:t>
            </a:r>
            <a:r>
              <a:rPr sz="2700" spc="-110" dirty="0">
                <a:solidFill>
                  <a:schemeClr val="bg1"/>
                </a:solidFill>
                <a:latin typeface="Trebuchet MS"/>
                <a:cs typeface="Trebuchet MS"/>
              </a:rPr>
              <a:t>e</a:t>
            </a:r>
            <a:r>
              <a:rPr sz="2700" spc="-200" dirty="0">
                <a:solidFill>
                  <a:schemeClr val="bg1"/>
                </a:solidFill>
                <a:latin typeface="Trebuchet MS"/>
                <a:cs typeface="Trebuchet MS"/>
              </a:rPr>
              <a:t> </a:t>
            </a:r>
            <a:r>
              <a:rPr sz="2700" spc="-50" dirty="0">
                <a:solidFill>
                  <a:schemeClr val="bg1"/>
                </a:solidFill>
                <a:latin typeface="Trebuchet MS"/>
                <a:cs typeface="Trebuchet MS"/>
              </a:rPr>
              <a:t>p</a:t>
            </a:r>
            <a:r>
              <a:rPr sz="2700" spc="100" dirty="0">
                <a:solidFill>
                  <a:schemeClr val="bg1"/>
                </a:solidFill>
                <a:latin typeface="Trebuchet MS"/>
                <a:cs typeface="Trebuchet MS"/>
              </a:rPr>
              <a:t>o</a:t>
            </a:r>
            <a:r>
              <a:rPr sz="2700" spc="-195" dirty="0">
                <a:solidFill>
                  <a:schemeClr val="bg1"/>
                </a:solidFill>
                <a:latin typeface="Trebuchet MS"/>
                <a:cs typeface="Trebuchet MS"/>
              </a:rPr>
              <a:t>l</a:t>
            </a:r>
            <a:r>
              <a:rPr sz="2700" spc="-170" dirty="0">
                <a:solidFill>
                  <a:schemeClr val="bg1"/>
                </a:solidFill>
                <a:latin typeface="Trebuchet MS"/>
                <a:cs typeface="Trebuchet MS"/>
              </a:rPr>
              <a:t>i</a:t>
            </a:r>
            <a:r>
              <a:rPr sz="2700" spc="-90" dirty="0">
                <a:solidFill>
                  <a:schemeClr val="bg1"/>
                </a:solidFill>
                <a:latin typeface="Trebuchet MS"/>
                <a:cs typeface="Trebuchet MS"/>
              </a:rPr>
              <a:t>t</a:t>
            </a:r>
            <a:r>
              <a:rPr sz="2700" spc="-170" dirty="0">
                <a:solidFill>
                  <a:schemeClr val="bg1"/>
                </a:solidFill>
                <a:latin typeface="Trebuchet MS"/>
                <a:cs typeface="Trebuchet MS"/>
              </a:rPr>
              <a:t>i</a:t>
            </a:r>
            <a:r>
              <a:rPr sz="2700" spc="-175" dirty="0">
                <a:solidFill>
                  <a:schemeClr val="bg1"/>
                </a:solidFill>
                <a:latin typeface="Trebuchet MS"/>
                <a:cs typeface="Trebuchet MS"/>
              </a:rPr>
              <a:t>c</a:t>
            </a:r>
            <a:r>
              <a:rPr sz="2700" spc="-70" dirty="0">
                <a:solidFill>
                  <a:schemeClr val="bg1"/>
                </a:solidFill>
                <a:latin typeface="Trebuchet MS"/>
                <a:cs typeface="Trebuchet MS"/>
              </a:rPr>
              <a:t>a</a:t>
            </a:r>
            <a:r>
              <a:rPr sz="2700" spc="-195" dirty="0">
                <a:solidFill>
                  <a:schemeClr val="bg1"/>
                </a:solidFill>
                <a:latin typeface="Trebuchet MS"/>
                <a:cs typeface="Trebuchet MS"/>
              </a:rPr>
              <a:t>l</a:t>
            </a:r>
            <a:r>
              <a:rPr sz="2700" spc="-200" dirty="0">
                <a:solidFill>
                  <a:schemeClr val="bg1"/>
                </a:solidFill>
                <a:latin typeface="Trebuchet MS"/>
                <a:cs typeface="Trebuchet MS"/>
              </a:rPr>
              <a:t> </a:t>
            </a:r>
            <a:r>
              <a:rPr sz="2700" spc="-195" dirty="0">
                <a:solidFill>
                  <a:schemeClr val="bg1"/>
                </a:solidFill>
                <a:latin typeface="Trebuchet MS"/>
                <a:cs typeface="Trebuchet MS"/>
              </a:rPr>
              <a:t>l</a:t>
            </a:r>
            <a:r>
              <a:rPr sz="2700" spc="-70" dirty="0">
                <a:solidFill>
                  <a:schemeClr val="bg1"/>
                </a:solidFill>
                <a:latin typeface="Trebuchet MS"/>
                <a:cs typeface="Trebuchet MS"/>
              </a:rPr>
              <a:t>a</a:t>
            </a:r>
            <a:r>
              <a:rPr sz="2700" dirty="0">
                <a:solidFill>
                  <a:schemeClr val="bg1"/>
                </a:solidFill>
                <a:latin typeface="Trebuchet MS"/>
                <a:cs typeface="Trebuchet MS"/>
              </a:rPr>
              <a:t>n</a:t>
            </a:r>
            <a:r>
              <a:rPr sz="2700" spc="-50" dirty="0">
                <a:solidFill>
                  <a:schemeClr val="bg1"/>
                </a:solidFill>
                <a:latin typeface="Trebuchet MS"/>
                <a:cs typeface="Trebuchet MS"/>
              </a:rPr>
              <a:t>d</a:t>
            </a:r>
            <a:r>
              <a:rPr sz="2700" spc="30" dirty="0">
                <a:solidFill>
                  <a:schemeClr val="bg1"/>
                </a:solidFill>
                <a:latin typeface="Trebuchet MS"/>
                <a:cs typeface="Trebuchet MS"/>
              </a:rPr>
              <a:t>s</a:t>
            </a:r>
            <a:r>
              <a:rPr sz="2700" spc="-175" dirty="0">
                <a:solidFill>
                  <a:schemeClr val="bg1"/>
                </a:solidFill>
                <a:latin typeface="Trebuchet MS"/>
                <a:cs typeface="Trebuchet MS"/>
              </a:rPr>
              <a:t>c</a:t>
            </a:r>
            <a:r>
              <a:rPr sz="2700" spc="-70" dirty="0">
                <a:solidFill>
                  <a:schemeClr val="bg1"/>
                </a:solidFill>
                <a:latin typeface="Trebuchet MS"/>
                <a:cs typeface="Trebuchet MS"/>
              </a:rPr>
              <a:t>a</a:t>
            </a:r>
            <a:r>
              <a:rPr sz="2700" spc="-50" dirty="0">
                <a:solidFill>
                  <a:schemeClr val="bg1"/>
                </a:solidFill>
                <a:latin typeface="Trebuchet MS"/>
                <a:cs typeface="Trebuchet MS"/>
              </a:rPr>
              <a:t>p</a:t>
            </a:r>
            <a:r>
              <a:rPr sz="2700" spc="-110" dirty="0">
                <a:solidFill>
                  <a:schemeClr val="bg1"/>
                </a:solidFill>
                <a:latin typeface="Trebuchet MS"/>
                <a:cs typeface="Trebuchet MS"/>
              </a:rPr>
              <a:t>e</a:t>
            </a:r>
            <a:r>
              <a:rPr sz="2700" spc="-195" dirty="0">
                <a:solidFill>
                  <a:schemeClr val="bg1"/>
                </a:solidFill>
                <a:latin typeface="Trebuchet MS"/>
                <a:cs typeface="Trebuchet MS"/>
              </a:rPr>
              <a:t> </a:t>
            </a:r>
            <a:r>
              <a:rPr sz="2700" spc="-70" dirty="0">
                <a:solidFill>
                  <a:schemeClr val="bg1"/>
                </a:solidFill>
                <a:latin typeface="Trebuchet MS"/>
                <a:cs typeface="Trebuchet MS"/>
              </a:rPr>
              <a:t>a</a:t>
            </a:r>
            <a:r>
              <a:rPr sz="2700" dirty="0">
                <a:solidFill>
                  <a:schemeClr val="bg1"/>
                </a:solidFill>
                <a:latin typeface="Trebuchet MS"/>
                <a:cs typeface="Trebuchet MS"/>
              </a:rPr>
              <a:t>n</a:t>
            </a:r>
            <a:r>
              <a:rPr sz="2700" spc="-50" dirty="0">
                <a:solidFill>
                  <a:schemeClr val="bg1"/>
                </a:solidFill>
                <a:latin typeface="Trebuchet MS"/>
                <a:cs typeface="Trebuchet MS"/>
              </a:rPr>
              <a:t>d</a:t>
            </a:r>
            <a:r>
              <a:rPr sz="2700" spc="-200" dirty="0">
                <a:solidFill>
                  <a:schemeClr val="bg1"/>
                </a:solidFill>
                <a:latin typeface="Trebuchet MS"/>
                <a:cs typeface="Trebuchet MS"/>
              </a:rPr>
              <a:t> </a:t>
            </a:r>
            <a:r>
              <a:rPr sz="2700" spc="15" dirty="0">
                <a:solidFill>
                  <a:schemeClr val="bg1"/>
                </a:solidFill>
                <a:latin typeface="Trebuchet MS"/>
                <a:cs typeface="Trebuchet MS"/>
              </a:rPr>
              <a:t>w</a:t>
            </a:r>
            <a:r>
              <a:rPr sz="2700" spc="100" dirty="0">
                <a:solidFill>
                  <a:schemeClr val="bg1"/>
                </a:solidFill>
                <a:latin typeface="Trebuchet MS"/>
                <a:cs typeface="Trebuchet MS"/>
              </a:rPr>
              <a:t>o</a:t>
            </a:r>
            <a:r>
              <a:rPr sz="2700" spc="-140" dirty="0">
                <a:solidFill>
                  <a:schemeClr val="bg1"/>
                </a:solidFill>
                <a:latin typeface="Trebuchet MS"/>
                <a:cs typeface="Trebuchet MS"/>
              </a:rPr>
              <a:t>r</a:t>
            </a:r>
            <a:r>
              <a:rPr sz="2700" spc="-10" dirty="0">
                <a:solidFill>
                  <a:schemeClr val="bg1"/>
                </a:solidFill>
                <a:latin typeface="Trebuchet MS"/>
                <a:cs typeface="Trebuchet MS"/>
              </a:rPr>
              <a:t>k  </a:t>
            </a:r>
            <a:r>
              <a:rPr sz="2700" spc="15" dirty="0">
                <a:solidFill>
                  <a:schemeClr val="bg1"/>
                </a:solidFill>
                <a:latin typeface="Trebuchet MS"/>
                <a:cs typeface="Trebuchet MS"/>
              </a:rPr>
              <a:t>w</a:t>
            </a:r>
            <a:r>
              <a:rPr sz="2700" spc="-170" dirty="0">
                <a:solidFill>
                  <a:schemeClr val="bg1"/>
                </a:solidFill>
                <a:latin typeface="Trebuchet MS"/>
                <a:cs typeface="Trebuchet MS"/>
              </a:rPr>
              <a:t>i</a:t>
            </a:r>
            <a:r>
              <a:rPr sz="2700" spc="-90" dirty="0">
                <a:solidFill>
                  <a:schemeClr val="bg1"/>
                </a:solidFill>
                <a:latin typeface="Trebuchet MS"/>
                <a:cs typeface="Trebuchet MS"/>
              </a:rPr>
              <a:t>t</a:t>
            </a:r>
            <a:r>
              <a:rPr sz="2700" spc="-5" dirty="0">
                <a:solidFill>
                  <a:schemeClr val="bg1"/>
                </a:solidFill>
                <a:latin typeface="Trebuchet MS"/>
                <a:cs typeface="Trebuchet MS"/>
              </a:rPr>
              <a:t>h</a:t>
            </a:r>
            <a:r>
              <a:rPr sz="2700" spc="-200" dirty="0">
                <a:solidFill>
                  <a:schemeClr val="bg1"/>
                </a:solidFill>
                <a:latin typeface="Trebuchet MS"/>
                <a:cs typeface="Trebuchet MS"/>
              </a:rPr>
              <a:t> </a:t>
            </a:r>
            <a:r>
              <a:rPr sz="2700" spc="-50" dirty="0">
                <a:solidFill>
                  <a:schemeClr val="bg1"/>
                </a:solidFill>
                <a:latin typeface="Trebuchet MS"/>
                <a:cs typeface="Trebuchet MS"/>
              </a:rPr>
              <a:t>d</a:t>
            </a:r>
            <a:r>
              <a:rPr sz="2700" spc="-170" dirty="0">
                <a:solidFill>
                  <a:schemeClr val="bg1"/>
                </a:solidFill>
                <a:latin typeface="Trebuchet MS"/>
                <a:cs typeface="Trebuchet MS"/>
              </a:rPr>
              <a:t>i</a:t>
            </a:r>
            <a:r>
              <a:rPr sz="2700" spc="-20" dirty="0">
                <a:solidFill>
                  <a:schemeClr val="bg1"/>
                </a:solidFill>
                <a:latin typeface="Trebuchet MS"/>
                <a:cs typeface="Trebuchet MS"/>
              </a:rPr>
              <a:t>v</a:t>
            </a:r>
            <a:r>
              <a:rPr sz="2700" spc="-110" dirty="0">
                <a:solidFill>
                  <a:schemeClr val="bg1"/>
                </a:solidFill>
                <a:latin typeface="Trebuchet MS"/>
                <a:cs typeface="Trebuchet MS"/>
              </a:rPr>
              <a:t>e</a:t>
            </a:r>
            <a:r>
              <a:rPr sz="2700" spc="-140" dirty="0">
                <a:solidFill>
                  <a:schemeClr val="bg1"/>
                </a:solidFill>
                <a:latin typeface="Trebuchet MS"/>
                <a:cs typeface="Trebuchet MS"/>
              </a:rPr>
              <a:t>r</a:t>
            </a:r>
            <a:r>
              <a:rPr sz="2700" spc="30" dirty="0">
                <a:solidFill>
                  <a:schemeClr val="bg1"/>
                </a:solidFill>
                <a:latin typeface="Trebuchet MS"/>
                <a:cs typeface="Trebuchet MS"/>
              </a:rPr>
              <a:t>s</a:t>
            </a:r>
            <a:r>
              <a:rPr sz="2700" spc="-110" dirty="0">
                <a:solidFill>
                  <a:schemeClr val="bg1"/>
                </a:solidFill>
                <a:latin typeface="Trebuchet MS"/>
                <a:cs typeface="Trebuchet MS"/>
              </a:rPr>
              <a:t>e</a:t>
            </a:r>
            <a:r>
              <a:rPr sz="2700" spc="-200" dirty="0">
                <a:solidFill>
                  <a:schemeClr val="bg1"/>
                </a:solidFill>
                <a:latin typeface="Trebuchet MS"/>
                <a:cs typeface="Trebuchet MS"/>
              </a:rPr>
              <a:t> </a:t>
            </a:r>
            <a:r>
              <a:rPr sz="2700" spc="30" dirty="0">
                <a:solidFill>
                  <a:schemeClr val="bg1"/>
                </a:solidFill>
                <a:latin typeface="Trebuchet MS"/>
                <a:cs typeface="Trebuchet MS"/>
              </a:rPr>
              <a:t>s</a:t>
            </a:r>
            <a:r>
              <a:rPr sz="2700" spc="-90" dirty="0">
                <a:solidFill>
                  <a:schemeClr val="bg1"/>
                </a:solidFill>
                <a:latin typeface="Trebuchet MS"/>
                <a:cs typeface="Trebuchet MS"/>
              </a:rPr>
              <a:t>t</a:t>
            </a:r>
            <a:r>
              <a:rPr sz="2700" spc="-70" dirty="0">
                <a:solidFill>
                  <a:schemeClr val="bg1"/>
                </a:solidFill>
                <a:latin typeface="Trebuchet MS"/>
                <a:cs typeface="Trebuchet MS"/>
              </a:rPr>
              <a:t>a</a:t>
            </a:r>
            <a:r>
              <a:rPr sz="2700" spc="-80" dirty="0">
                <a:solidFill>
                  <a:schemeClr val="bg1"/>
                </a:solidFill>
                <a:latin typeface="Trebuchet MS"/>
                <a:cs typeface="Trebuchet MS"/>
              </a:rPr>
              <a:t>k</a:t>
            </a:r>
            <a:r>
              <a:rPr sz="2700" spc="-110" dirty="0">
                <a:solidFill>
                  <a:schemeClr val="bg1"/>
                </a:solidFill>
                <a:latin typeface="Trebuchet MS"/>
                <a:cs typeface="Trebuchet MS"/>
              </a:rPr>
              <a:t>e</a:t>
            </a:r>
            <a:r>
              <a:rPr sz="2700" spc="-5" dirty="0">
                <a:solidFill>
                  <a:schemeClr val="bg1"/>
                </a:solidFill>
                <a:latin typeface="Trebuchet MS"/>
                <a:cs typeface="Trebuchet MS"/>
              </a:rPr>
              <a:t>h</a:t>
            </a:r>
            <a:r>
              <a:rPr sz="2700" spc="100" dirty="0">
                <a:solidFill>
                  <a:schemeClr val="bg1"/>
                </a:solidFill>
                <a:latin typeface="Trebuchet MS"/>
                <a:cs typeface="Trebuchet MS"/>
              </a:rPr>
              <a:t>o</a:t>
            </a:r>
            <a:r>
              <a:rPr sz="2700" spc="-195" dirty="0">
                <a:solidFill>
                  <a:schemeClr val="bg1"/>
                </a:solidFill>
                <a:latin typeface="Trebuchet MS"/>
                <a:cs typeface="Trebuchet MS"/>
              </a:rPr>
              <a:t>l</a:t>
            </a:r>
            <a:r>
              <a:rPr sz="2700" spc="-50" dirty="0">
                <a:solidFill>
                  <a:schemeClr val="bg1"/>
                </a:solidFill>
                <a:latin typeface="Trebuchet MS"/>
                <a:cs typeface="Trebuchet MS"/>
              </a:rPr>
              <a:t>d</a:t>
            </a:r>
            <a:r>
              <a:rPr sz="2700" spc="-110" dirty="0">
                <a:solidFill>
                  <a:schemeClr val="bg1"/>
                </a:solidFill>
                <a:latin typeface="Trebuchet MS"/>
                <a:cs typeface="Trebuchet MS"/>
              </a:rPr>
              <a:t>e</a:t>
            </a:r>
            <a:r>
              <a:rPr sz="2700" spc="-140" dirty="0">
                <a:solidFill>
                  <a:schemeClr val="bg1"/>
                </a:solidFill>
                <a:latin typeface="Trebuchet MS"/>
                <a:cs typeface="Trebuchet MS"/>
              </a:rPr>
              <a:t>r</a:t>
            </a:r>
            <a:r>
              <a:rPr sz="2700" spc="30" dirty="0">
                <a:solidFill>
                  <a:schemeClr val="bg1"/>
                </a:solidFill>
                <a:latin typeface="Trebuchet MS"/>
                <a:cs typeface="Trebuchet MS"/>
              </a:rPr>
              <a:t>s</a:t>
            </a:r>
            <a:r>
              <a:rPr sz="2700" spc="-395" dirty="0">
                <a:solidFill>
                  <a:schemeClr val="bg1"/>
                </a:solidFill>
                <a:latin typeface="Trebuchet MS"/>
                <a:cs typeface="Trebuchet MS"/>
              </a:rPr>
              <a:t>.</a:t>
            </a:r>
            <a:r>
              <a:rPr sz="2700" spc="-200" dirty="0">
                <a:solidFill>
                  <a:schemeClr val="bg1"/>
                </a:solidFill>
                <a:latin typeface="Trebuchet MS"/>
                <a:cs typeface="Trebuchet MS"/>
              </a:rPr>
              <a:t> </a:t>
            </a:r>
            <a:r>
              <a:rPr sz="2700" spc="65" dirty="0">
                <a:solidFill>
                  <a:schemeClr val="bg1"/>
                </a:solidFill>
                <a:latin typeface="Trebuchet MS"/>
                <a:cs typeface="Trebuchet MS"/>
              </a:rPr>
              <a:t>H</a:t>
            </a:r>
            <a:r>
              <a:rPr sz="2700" spc="100" dirty="0">
                <a:solidFill>
                  <a:schemeClr val="bg1"/>
                </a:solidFill>
                <a:latin typeface="Trebuchet MS"/>
                <a:cs typeface="Trebuchet MS"/>
              </a:rPr>
              <a:t>o</a:t>
            </a:r>
            <a:r>
              <a:rPr sz="2700" spc="15" dirty="0">
                <a:solidFill>
                  <a:schemeClr val="bg1"/>
                </a:solidFill>
                <a:latin typeface="Trebuchet MS"/>
                <a:cs typeface="Trebuchet MS"/>
              </a:rPr>
              <a:t>w</a:t>
            </a:r>
            <a:r>
              <a:rPr sz="2700" spc="-110" dirty="0">
                <a:solidFill>
                  <a:schemeClr val="bg1"/>
                </a:solidFill>
                <a:latin typeface="Trebuchet MS"/>
                <a:cs typeface="Trebuchet MS"/>
              </a:rPr>
              <a:t>e</a:t>
            </a:r>
            <a:r>
              <a:rPr sz="2700" spc="-20" dirty="0">
                <a:solidFill>
                  <a:schemeClr val="bg1"/>
                </a:solidFill>
                <a:latin typeface="Trebuchet MS"/>
                <a:cs typeface="Trebuchet MS"/>
              </a:rPr>
              <a:t>v</a:t>
            </a:r>
            <a:r>
              <a:rPr sz="2700" spc="-110" dirty="0">
                <a:solidFill>
                  <a:schemeClr val="bg1"/>
                </a:solidFill>
                <a:latin typeface="Trebuchet MS"/>
                <a:cs typeface="Trebuchet MS"/>
              </a:rPr>
              <a:t>e</a:t>
            </a:r>
            <a:r>
              <a:rPr sz="2700" spc="-245" dirty="0">
                <a:solidFill>
                  <a:schemeClr val="bg1"/>
                </a:solidFill>
                <a:latin typeface="Trebuchet MS"/>
                <a:cs typeface="Trebuchet MS"/>
              </a:rPr>
              <a:t>r</a:t>
            </a:r>
            <a:r>
              <a:rPr sz="2700" spc="-375" dirty="0">
                <a:solidFill>
                  <a:schemeClr val="bg1"/>
                </a:solidFill>
                <a:latin typeface="Trebuchet MS"/>
                <a:cs typeface="Trebuchet MS"/>
              </a:rPr>
              <a:t>,  </a:t>
            </a:r>
            <a:r>
              <a:rPr sz="2700" spc="-70" dirty="0">
                <a:solidFill>
                  <a:schemeClr val="bg1"/>
                </a:solidFill>
                <a:latin typeface="Trebuchet MS"/>
                <a:cs typeface="Trebuchet MS"/>
              </a:rPr>
              <a:t>a</a:t>
            </a:r>
            <a:r>
              <a:rPr sz="2700" spc="-50" dirty="0">
                <a:solidFill>
                  <a:schemeClr val="bg1"/>
                </a:solidFill>
                <a:latin typeface="Trebuchet MS"/>
                <a:cs typeface="Trebuchet MS"/>
              </a:rPr>
              <a:t>dd</a:t>
            </a:r>
            <a:r>
              <a:rPr sz="2700" spc="-185" dirty="0">
                <a:solidFill>
                  <a:schemeClr val="bg1"/>
                </a:solidFill>
                <a:latin typeface="Trebuchet MS"/>
                <a:cs typeface="Trebuchet MS"/>
              </a:rPr>
              <a:t>r</a:t>
            </a:r>
            <a:r>
              <a:rPr sz="2700" spc="-110" dirty="0">
                <a:solidFill>
                  <a:schemeClr val="bg1"/>
                </a:solidFill>
                <a:latin typeface="Trebuchet MS"/>
                <a:cs typeface="Trebuchet MS"/>
              </a:rPr>
              <a:t>e</a:t>
            </a:r>
            <a:r>
              <a:rPr sz="2700" spc="30" dirty="0">
                <a:solidFill>
                  <a:schemeClr val="bg1"/>
                </a:solidFill>
                <a:latin typeface="Trebuchet MS"/>
                <a:cs typeface="Trebuchet MS"/>
              </a:rPr>
              <a:t>ss</a:t>
            </a:r>
            <a:r>
              <a:rPr sz="2700" spc="-170" dirty="0">
                <a:solidFill>
                  <a:schemeClr val="bg1"/>
                </a:solidFill>
                <a:latin typeface="Trebuchet MS"/>
                <a:cs typeface="Trebuchet MS"/>
              </a:rPr>
              <a:t>i</a:t>
            </a:r>
            <a:r>
              <a:rPr sz="2700" dirty="0">
                <a:solidFill>
                  <a:schemeClr val="bg1"/>
                </a:solidFill>
                <a:latin typeface="Trebuchet MS"/>
                <a:cs typeface="Trebuchet MS"/>
              </a:rPr>
              <a:t>n</a:t>
            </a:r>
            <a:r>
              <a:rPr sz="2700" spc="95" dirty="0">
                <a:solidFill>
                  <a:schemeClr val="bg1"/>
                </a:solidFill>
                <a:latin typeface="Trebuchet MS"/>
                <a:cs typeface="Trebuchet MS"/>
              </a:rPr>
              <a:t>g</a:t>
            </a:r>
            <a:r>
              <a:rPr sz="2700" spc="-200" dirty="0">
                <a:solidFill>
                  <a:schemeClr val="bg1"/>
                </a:solidFill>
                <a:latin typeface="Trebuchet MS"/>
                <a:cs typeface="Trebuchet MS"/>
              </a:rPr>
              <a:t> </a:t>
            </a:r>
            <a:r>
              <a:rPr sz="2700" spc="-160" dirty="0">
                <a:solidFill>
                  <a:schemeClr val="bg1"/>
                </a:solidFill>
                <a:latin typeface="Trebuchet MS"/>
                <a:cs typeface="Trebuchet MS"/>
              </a:rPr>
              <a:t>c</a:t>
            </a:r>
            <a:r>
              <a:rPr sz="2700" spc="-195" dirty="0">
                <a:solidFill>
                  <a:schemeClr val="bg1"/>
                </a:solidFill>
                <a:latin typeface="Trebuchet MS"/>
                <a:cs typeface="Trebuchet MS"/>
              </a:rPr>
              <a:t>l</a:t>
            </a:r>
            <a:r>
              <a:rPr sz="2700" spc="-170" dirty="0">
                <a:solidFill>
                  <a:schemeClr val="bg1"/>
                </a:solidFill>
                <a:latin typeface="Trebuchet MS"/>
                <a:cs typeface="Trebuchet MS"/>
              </a:rPr>
              <a:t>i</a:t>
            </a:r>
            <a:r>
              <a:rPr sz="2700" spc="-10" dirty="0">
                <a:solidFill>
                  <a:schemeClr val="bg1"/>
                </a:solidFill>
                <a:latin typeface="Trebuchet MS"/>
                <a:cs typeface="Trebuchet MS"/>
              </a:rPr>
              <a:t>m</a:t>
            </a:r>
            <a:r>
              <a:rPr sz="2700" spc="-70" dirty="0">
                <a:solidFill>
                  <a:schemeClr val="bg1"/>
                </a:solidFill>
                <a:latin typeface="Trebuchet MS"/>
                <a:cs typeface="Trebuchet MS"/>
              </a:rPr>
              <a:t>a</a:t>
            </a:r>
            <a:r>
              <a:rPr sz="2700" spc="-105" dirty="0">
                <a:solidFill>
                  <a:schemeClr val="bg1"/>
                </a:solidFill>
                <a:latin typeface="Trebuchet MS"/>
                <a:cs typeface="Trebuchet MS"/>
              </a:rPr>
              <a:t>t</a:t>
            </a:r>
            <a:r>
              <a:rPr sz="2700" spc="-110" dirty="0">
                <a:solidFill>
                  <a:schemeClr val="bg1"/>
                </a:solidFill>
                <a:latin typeface="Trebuchet MS"/>
                <a:cs typeface="Trebuchet MS"/>
              </a:rPr>
              <a:t>e</a:t>
            </a:r>
            <a:r>
              <a:rPr sz="2700" spc="-200" dirty="0">
                <a:solidFill>
                  <a:schemeClr val="bg1"/>
                </a:solidFill>
                <a:latin typeface="Trebuchet MS"/>
                <a:cs typeface="Trebuchet MS"/>
              </a:rPr>
              <a:t> </a:t>
            </a:r>
            <a:r>
              <a:rPr sz="2700" spc="-160" dirty="0">
                <a:solidFill>
                  <a:schemeClr val="bg1"/>
                </a:solidFill>
                <a:latin typeface="Trebuchet MS"/>
                <a:cs typeface="Trebuchet MS"/>
              </a:rPr>
              <a:t>c</a:t>
            </a:r>
            <a:r>
              <a:rPr sz="2700" spc="-5" dirty="0">
                <a:solidFill>
                  <a:schemeClr val="bg1"/>
                </a:solidFill>
                <a:latin typeface="Trebuchet MS"/>
                <a:cs typeface="Trebuchet MS"/>
              </a:rPr>
              <a:t>h</a:t>
            </a:r>
            <a:r>
              <a:rPr sz="2700" spc="-70" dirty="0">
                <a:solidFill>
                  <a:schemeClr val="bg1"/>
                </a:solidFill>
                <a:latin typeface="Trebuchet MS"/>
                <a:cs typeface="Trebuchet MS"/>
              </a:rPr>
              <a:t>a</a:t>
            </a:r>
            <a:r>
              <a:rPr sz="2700" dirty="0">
                <a:solidFill>
                  <a:schemeClr val="bg1"/>
                </a:solidFill>
                <a:latin typeface="Trebuchet MS"/>
                <a:cs typeface="Trebuchet MS"/>
              </a:rPr>
              <a:t>n</a:t>
            </a:r>
            <a:r>
              <a:rPr sz="2700" spc="95" dirty="0">
                <a:solidFill>
                  <a:schemeClr val="bg1"/>
                </a:solidFill>
                <a:latin typeface="Trebuchet MS"/>
                <a:cs typeface="Trebuchet MS"/>
              </a:rPr>
              <a:t>g</a:t>
            </a:r>
            <a:r>
              <a:rPr sz="2700" spc="-110" dirty="0">
                <a:solidFill>
                  <a:schemeClr val="bg1"/>
                </a:solidFill>
                <a:latin typeface="Trebuchet MS"/>
                <a:cs typeface="Trebuchet MS"/>
              </a:rPr>
              <a:t>e</a:t>
            </a:r>
            <a:r>
              <a:rPr sz="2700" spc="-200" dirty="0">
                <a:solidFill>
                  <a:schemeClr val="bg1"/>
                </a:solidFill>
                <a:latin typeface="Trebuchet MS"/>
                <a:cs typeface="Trebuchet MS"/>
              </a:rPr>
              <a:t> </a:t>
            </a:r>
            <a:r>
              <a:rPr sz="2700" spc="-70" dirty="0">
                <a:solidFill>
                  <a:schemeClr val="bg1"/>
                </a:solidFill>
                <a:latin typeface="Trebuchet MS"/>
                <a:cs typeface="Trebuchet MS"/>
              </a:rPr>
              <a:t>a</a:t>
            </a:r>
            <a:r>
              <a:rPr sz="2700" spc="-195" dirty="0">
                <a:solidFill>
                  <a:schemeClr val="bg1"/>
                </a:solidFill>
                <a:latin typeface="Trebuchet MS"/>
                <a:cs typeface="Trebuchet MS"/>
              </a:rPr>
              <a:t>l</a:t>
            </a:r>
            <a:r>
              <a:rPr sz="2700" spc="30" dirty="0">
                <a:solidFill>
                  <a:schemeClr val="bg1"/>
                </a:solidFill>
                <a:latin typeface="Trebuchet MS"/>
                <a:cs typeface="Trebuchet MS"/>
              </a:rPr>
              <a:t>s</a:t>
            </a:r>
            <a:r>
              <a:rPr sz="2700" spc="100" dirty="0">
                <a:solidFill>
                  <a:schemeClr val="bg1"/>
                </a:solidFill>
                <a:latin typeface="Trebuchet MS"/>
                <a:cs typeface="Trebuchet MS"/>
              </a:rPr>
              <a:t>o</a:t>
            </a:r>
            <a:r>
              <a:rPr sz="2700" spc="-200" dirty="0">
                <a:solidFill>
                  <a:schemeClr val="bg1"/>
                </a:solidFill>
                <a:latin typeface="Trebuchet MS"/>
                <a:cs typeface="Trebuchet MS"/>
              </a:rPr>
              <a:t> </a:t>
            </a:r>
            <a:r>
              <a:rPr sz="2700" spc="-50" dirty="0">
                <a:solidFill>
                  <a:schemeClr val="bg1"/>
                </a:solidFill>
                <a:latin typeface="Trebuchet MS"/>
                <a:cs typeface="Trebuchet MS"/>
              </a:rPr>
              <a:t>p</a:t>
            </a:r>
            <a:r>
              <a:rPr sz="2700" spc="-185" dirty="0">
                <a:solidFill>
                  <a:schemeClr val="bg1"/>
                </a:solidFill>
                <a:latin typeface="Trebuchet MS"/>
                <a:cs typeface="Trebuchet MS"/>
              </a:rPr>
              <a:t>r</a:t>
            </a:r>
            <a:r>
              <a:rPr sz="2700" spc="-110" dirty="0">
                <a:solidFill>
                  <a:schemeClr val="bg1"/>
                </a:solidFill>
                <a:latin typeface="Trebuchet MS"/>
                <a:cs typeface="Trebuchet MS"/>
              </a:rPr>
              <a:t>e</a:t>
            </a:r>
            <a:r>
              <a:rPr sz="2700" spc="30" dirty="0">
                <a:solidFill>
                  <a:schemeClr val="bg1"/>
                </a:solidFill>
                <a:latin typeface="Trebuchet MS"/>
                <a:cs typeface="Trebuchet MS"/>
              </a:rPr>
              <a:t>s</a:t>
            </a:r>
            <a:r>
              <a:rPr sz="2700" spc="-110" dirty="0">
                <a:solidFill>
                  <a:schemeClr val="bg1"/>
                </a:solidFill>
                <a:latin typeface="Trebuchet MS"/>
                <a:cs typeface="Trebuchet MS"/>
              </a:rPr>
              <a:t>e</a:t>
            </a:r>
            <a:r>
              <a:rPr sz="2700" dirty="0">
                <a:solidFill>
                  <a:schemeClr val="bg1"/>
                </a:solidFill>
                <a:latin typeface="Trebuchet MS"/>
                <a:cs typeface="Trebuchet MS"/>
              </a:rPr>
              <a:t>n</a:t>
            </a:r>
            <a:r>
              <a:rPr sz="2700" spc="-90" dirty="0">
                <a:solidFill>
                  <a:schemeClr val="bg1"/>
                </a:solidFill>
                <a:latin typeface="Trebuchet MS"/>
                <a:cs typeface="Trebuchet MS"/>
              </a:rPr>
              <a:t>t</a:t>
            </a:r>
            <a:r>
              <a:rPr sz="2700" spc="25" dirty="0">
                <a:solidFill>
                  <a:schemeClr val="bg1"/>
                </a:solidFill>
                <a:latin typeface="Trebuchet MS"/>
                <a:cs typeface="Trebuchet MS"/>
              </a:rPr>
              <a:t>s  </a:t>
            </a:r>
            <a:r>
              <a:rPr sz="2700" spc="100" dirty="0">
                <a:solidFill>
                  <a:schemeClr val="bg1"/>
                </a:solidFill>
                <a:latin typeface="Trebuchet MS"/>
                <a:cs typeface="Trebuchet MS"/>
              </a:rPr>
              <a:t>o</a:t>
            </a:r>
            <a:r>
              <a:rPr sz="2700" spc="-50" dirty="0">
                <a:solidFill>
                  <a:schemeClr val="bg1"/>
                </a:solidFill>
                <a:latin typeface="Trebuchet MS"/>
                <a:cs typeface="Trebuchet MS"/>
              </a:rPr>
              <a:t>pp</a:t>
            </a:r>
            <a:r>
              <a:rPr sz="2700" spc="100" dirty="0">
                <a:solidFill>
                  <a:schemeClr val="bg1"/>
                </a:solidFill>
                <a:latin typeface="Trebuchet MS"/>
                <a:cs typeface="Trebuchet MS"/>
              </a:rPr>
              <a:t>o</a:t>
            </a:r>
            <a:r>
              <a:rPr sz="2700" spc="-140" dirty="0">
                <a:solidFill>
                  <a:schemeClr val="bg1"/>
                </a:solidFill>
                <a:latin typeface="Trebuchet MS"/>
                <a:cs typeface="Trebuchet MS"/>
              </a:rPr>
              <a:t>r</a:t>
            </a:r>
            <a:r>
              <a:rPr sz="2700" spc="-90" dirty="0">
                <a:solidFill>
                  <a:schemeClr val="bg1"/>
                </a:solidFill>
                <a:latin typeface="Trebuchet MS"/>
                <a:cs typeface="Trebuchet MS"/>
              </a:rPr>
              <a:t>t</a:t>
            </a:r>
            <a:r>
              <a:rPr sz="2700" spc="-55" dirty="0">
                <a:solidFill>
                  <a:schemeClr val="bg1"/>
                </a:solidFill>
                <a:latin typeface="Trebuchet MS"/>
                <a:cs typeface="Trebuchet MS"/>
              </a:rPr>
              <a:t>u</a:t>
            </a:r>
            <a:r>
              <a:rPr sz="2700" dirty="0">
                <a:solidFill>
                  <a:schemeClr val="bg1"/>
                </a:solidFill>
                <a:latin typeface="Trebuchet MS"/>
                <a:cs typeface="Trebuchet MS"/>
              </a:rPr>
              <a:t>n</a:t>
            </a:r>
            <a:r>
              <a:rPr sz="2700" spc="-170" dirty="0">
                <a:solidFill>
                  <a:schemeClr val="bg1"/>
                </a:solidFill>
                <a:latin typeface="Trebuchet MS"/>
                <a:cs typeface="Trebuchet MS"/>
              </a:rPr>
              <a:t>i</a:t>
            </a:r>
            <a:r>
              <a:rPr sz="2700" spc="-90" dirty="0">
                <a:solidFill>
                  <a:schemeClr val="bg1"/>
                </a:solidFill>
                <a:latin typeface="Trebuchet MS"/>
                <a:cs typeface="Trebuchet MS"/>
              </a:rPr>
              <a:t>t</a:t>
            </a:r>
            <a:r>
              <a:rPr sz="2700" spc="-170" dirty="0">
                <a:solidFill>
                  <a:schemeClr val="bg1"/>
                </a:solidFill>
                <a:latin typeface="Trebuchet MS"/>
                <a:cs typeface="Trebuchet MS"/>
              </a:rPr>
              <a:t>i</a:t>
            </a:r>
            <a:r>
              <a:rPr sz="2700" spc="-110" dirty="0">
                <a:solidFill>
                  <a:schemeClr val="bg1"/>
                </a:solidFill>
                <a:latin typeface="Trebuchet MS"/>
                <a:cs typeface="Trebuchet MS"/>
              </a:rPr>
              <a:t>e</a:t>
            </a:r>
            <a:r>
              <a:rPr sz="2700" spc="30" dirty="0">
                <a:solidFill>
                  <a:schemeClr val="bg1"/>
                </a:solidFill>
                <a:latin typeface="Trebuchet MS"/>
                <a:cs typeface="Trebuchet MS"/>
              </a:rPr>
              <a:t>s</a:t>
            </a:r>
            <a:r>
              <a:rPr sz="2700" spc="-200" dirty="0">
                <a:solidFill>
                  <a:schemeClr val="bg1"/>
                </a:solidFill>
                <a:latin typeface="Trebuchet MS"/>
                <a:cs typeface="Trebuchet MS"/>
              </a:rPr>
              <a:t> </a:t>
            </a:r>
            <a:r>
              <a:rPr sz="2700" spc="-105" dirty="0">
                <a:solidFill>
                  <a:schemeClr val="bg1"/>
                </a:solidFill>
                <a:latin typeface="Trebuchet MS"/>
                <a:cs typeface="Trebuchet MS"/>
              </a:rPr>
              <a:t>f</a:t>
            </a:r>
            <a:r>
              <a:rPr sz="2700" spc="100" dirty="0">
                <a:solidFill>
                  <a:schemeClr val="bg1"/>
                </a:solidFill>
                <a:latin typeface="Trebuchet MS"/>
                <a:cs typeface="Trebuchet MS"/>
              </a:rPr>
              <a:t>o</a:t>
            </a:r>
            <a:r>
              <a:rPr sz="2700" spc="-140" dirty="0">
                <a:solidFill>
                  <a:schemeClr val="bg1"/>
                </a:solidFill>
                <a:latin typeface="Trebuchet MS"/>
                <a:cs typeface="Trebuchet MS"/>
              </a:rPr>
              <a:t>r</a:t>
            </a:r>
            <a:r>
              <a:rPr sz="2700" spc="-200" dirty="0">
                <a:solidFill>
                  <a:schemeClr val="bg1"/>
                </a:solidFill>
                <a:latin typeface="Trebuchet MS"/>
                <a:cs typeface="Trebuchet MS"/>
              </a:rPr>
              <a:t> </a:t>
            </a:r>
            <a:r>
              <a:rPr sz="2700" spc="-195" dirty="0">
                <a:solidFill>
                  <a:schemeClr val="bg1"/>
                </a:solidFill>
                <a:latin typeface="Trebuchet MS"/>
                <a:cs typeface="Trebuchet MS"/>
              </a:rPr>
              <a:t>c</a:t>
            </a:r>
            <a:r>
              <a:rPr sz="2700" spc="-110" dirty="0">
                <a:solidFill>
                  <a:schemeClr val="bg1"/>
                </a:solidFill>
                <a:latin typeface="Trebuchet MS"/>
                <a:cs typeface="Trebuchet MS"/>
              </a:rPr>
              <a:t>e</a:t>
            </a:r>
            <a:r>
              <a:rPr sz="2700" dirty="0">
                <a:solidFill>
                  <a:schemeClr val="bg1"/>
                </a:solidFill>
                <a:latin typeface="Trebuchet MS"/>
                <a:cs typeface="Trebuchet MS"/>
              </a:rPr>
              <a:t>n</a:t>
            </a:r>
            <a:r>
              <a:rPr sz="2700" spc="-90" dirty="0">
                <a:solidFill>
                  <a:schemeClr val="bg1"/>
                </a:solidFill>
                <a:latin typeface="Trebuchet MS"/>
                <a:cs typeface="Trebuchet MS"/>
              </a:rPr>
              <a:t>t</a:t>
            </a:r>
            <a:r>
              <a:rPr sz="2700" spc="-160" dirty="0">
                <a:solidFill>
                  <a:schemeClr val="bg1"/>
                </a:solidFill>
                <a:latin typeface="Trebuchet MS"/>
                <a:cs typeface="Trebuchet MS"/>
              </a:rPr>
              <a:t>r</a:t>
            </a:r>
            <a:r>
              <a:rPr sz="2700" spc="-70" dirty="0">
                <a:solidFill>
                  <a:schemeClr val="bg1"/>
                </a:solidFill>
                <a:latin typeface="Trebuchet MS"/>
                <a:cs typeface="Trebuchet MS"/>
              </a:rPr>
              <a:t>a</a:t>
            </a:r>
            <a:r>
              <a:rPr sz="2700" spc="-195" dirty="0">
                <a:solidFill>
                  <a:schemeClr val="bg1"/>
                </a:solidFill>
                <a:latin typeface="Trebuchet MS"/>
                <a:cs typeface="Trebuchet MS"/>
              </a:rPr>
              <a:t>l</a:t>
            </a:r>
            <a:r>
              <a:rPr sz="2700" spc="-200" dirty="0">
                <a:solidFill>
                  <a:schemeClr val="bg1"/>
                </a:solidFill>
                <a:latin typeface="Trebuchet MS"/>
                <a:cs typeface="Trebuchet MS"/>
              </a:rPr>
              <a:t> </a:t>
            </a:r>
            <a:r>
              <a:rPr sz="2700" spc="-55" dirty="0">
                <a:solidFill>
                  <a:schemeClr val="bg1"/>
                </a:solidFill>
                <a:latin typeface="Trebuchet MS"/>
                <a:cs typeface="Trebuchet MS"/>
              </a:rPr>
              <a:t>b</a:t>
            </a:r>
            <a:r>
              <a:rPr sz="2700" spc="-70" dirty="0">
                <a:solidFill>
                  <a:schemeClr val="bg1"/>
                </a:solidFill>
                <a:latin typeface="Trebuchet MS"/>
                <a:cs typeface="Trebuchet MS"/>
              </a:rPr>
              <a:t>a</a:t>
            </a:r>
            <a:r>
              <a:rPr sz="2700" dirty="0">
                <a:solidFill>
                  <a:schemeClr val="bg1"/>
                </a:solidFill>
                <a:latin typeface="Trebuchet MS"/>
                <a:cs typeface="Trebuchet MS"/>
              </a:rPr>
              <a:t>n</a:t>
            </a:r>
            <a:r>
              <a:rPr sz="2700" spc="-10" dirty="0">
                <a:solidFill>
                  <a:schemeClr val="bg1"/>
                </a:solidFill>
                <a:latin typeface="Trebuchet MS"/>
                <a:cs typeface="Trebuchet MS"/>
              </a:rPr>
              <a:t>k</a:t>
            </a:r>
            <a:r>
              <a:rPr sz="2700" spc="30" dirty="0">
                <a:solidFill>
                  <a:schemeClr val="bg1"/>
                </a:solidFill>
                <a:latin typeface="Trebuchet MS"/>
                <a:cs typeface="Trebuchet MS"/>
              </a:rPr>
              <a:t>s</a:t>
            </a:r>
            <a:r>
              <a:rPr sz="2700" spc="-200" dirty="0">
                <a:solidFill>
                  <a:schemeClr val="bg1"/>
                </a:solidFill>
                <a:latin typeface="Trebuchet MS"/>
                <a:cs typeface="Trebuchet MS"/>
              </a:rPr>
              <a:t> </a:t>
            </a:r>
            <a:r>
              <a:rPr sz="2700" spc="-105" dirty="0">
                <a:solidFill>
                  <a:schemeClr val="bg1"/>
                </a:solidFill>
                <a:latin typeface="Trebuchet MS"/>
                <a:cs typeface="Trebuchet MS"/>
              </a:rPr>
              <a:t>t</a:t>
            </a:r>
            <a:r>
              <a:rPr sz="2700" spc="70" dirty="0">
                <a:solidFill>
                  <a:schemeClr val="bg1"/>
                </a:solidFill>
                <a:latin typeface="Trebuchet MS"/>
                <a:cs typeface="Trebuchet MS"/>
              </a:rPr>
              <a:t>o  </a:t>
            </a:r>
            <a:r>
              <a:rPr sz="2700" b="1" spc="-170" dirty="0">
                <a:solidFill>
                  <a:schemeClr val="bg1"/>
                </a:solidFill>
                <a:latin typeface="Trebuchet MS"/>
                <a:cs typeface="Trebuchet MS"/>
              </a:rPr>
              <a:t>i</a:t>
            </a:r>
            <a:r>
              <a:rPr sz="2700" b="1" dirty="0">
                <a:solidFill>
                  <a:schemeClr val="bg1"/>
                </a:solidFill>
                <a:latin typeface="Trebuchet MS"/>
                <a:cs typeface="Trebuchet MS"/>
              </a:rPr>
              <a:t>nn</a:t>
            </a:r>
            <a:r>
              <a:rPr sz="2700" b="1" spc="85" dirty="0">
                <a:solidFill>
                  <a:schemeClr val="bg1"/>
                </a:solidFill>
                <a:latin typeface="Trebuchet MS"/>
                <a:cs typeface="Trebuchet MS"/>
              </a:rPr>
              <a:t>o</a:t>
            </a:r>
            <a:r>
              <a:rPr sz="2700" b="1" spc="-20" dirty="0">
                <a:solidFill>
                  <a:schemeClr val="bg1"/>
                </a:solidFill>
                <a:latin typeface="Trebuchet MS"/>
                <a:cs typeface="Trebuchet MS"/>
              </a:rPr>
              <a:t>v</a:t>
            </a:r>
            <a:r>
              <a:rPr sz="2700" b="1" spc="-70" dirty="0">
                <a:solidFill>
                  <a:schemeClr val="bg1"/>
                </a:solidFill>
                <a:latin typeface="Trebuchet MS"/>
                <a:cs typeface="Trebuchet MS"/>
              </a:rPr>
              <a:t>a</a:t>
            </a:r>
            <a:r>
              <a:rPr sz="2700" b="1" spc="-105" dirty="0">
                <a:solidFill>
                  <a:schemeClr val="bg1"/>
                </a:solidFill>
                <a:latin typeface="Trebuchet MS"/>
                <a:cs typeface="Trebuchet MS"/>
              </a:rPr>
              <a:t>t</a:t>
            </a:r>
            <a:r>
              <a:rPr sz="2700" b="1" spc="-110" dirty="0">
                <a:solidFill>
                  <a:schemeClr val="bg1"/>
                </a:solidFill>
                <a:latin typeface="Trebuchet MS"/>
                <a:cs typeface="Trebuchet MS"/>
              </a:rPr>
              <a:t>e</a:t>
            </a:r>
            <a:r>
              <a:rPr sz="2700" spc="-195" dirty="0">
                <a:solidFill>
                  <a:schemeClr val="bg1"/>
                </a:solidFill>
                <a:latin typeface="Trebuchet MS"/>
                <a:cs typeface="Trebuchet MS"/>
              </a:rPr>
              <a:t> </a:t>
            </a:r>
            <a:r>
              <a:rPr sz="2700" spc="-70" dirty="0">
                <a:solidFill>
                  <a:schemeClr val="bg1"/>
                </a:solidFill>
                <a:latin typeface="Trebuchet MS"/>
                <a:cs typeface="Trebuchet MS"/>
              </a:rPr>
              <a:t>a</a:t>
            </a:r>
            <a:r>
              <a:rPr sz="2700" dirty="0">
                <a:solidFill>
                  <a:schemeClr val="bg1"/>
                </a:solidFill>
                <a:latin typeface="Trebuchet MS"/>
                <a:cs typeface="Trebuchet MS"/>
              </a:rPr>
              <a:t>n</a:t>
            </a:r>
            <a:r>
              <a:rPr sz="2700" spc="-50" dirty="0">
                <a:solidFill>
                  <a:schemeClr val="bg1"/>
                </a:solidFill>
                <a:latin typeface="Trebuchet MS"/>
                <a:cs typeface="Trebuchet MS"/>
              </a:rPr>
              <a:t>d</a:t>
            </a:r>
            <a:r>
              <a:rPr sz="2700" spc="-195" dirty="0">
                <a:solidFill>
                  <a:schemeClr val="bg1"/>
                </a:solidFill>
                <a:latin typeface="Trebuchet MS"/>
                <a:cs typeface="Trebuchet MS"/>
              </a:rPr>
              <a:t> </a:t>
            </a:r>
            <a:r>
              <a:rPr sz="2700" b="1" spc="-195" dirty="0">
                <a:solidFill>
                  <a:schemeClr val="bg1"/>
                </a:solidFill>
                <a:latin typeface="Trebuchet MS"/>
                <a:cs typeface="Trebuchet MS"/>
              </a:rPr>
              <a:t>l</a:t>
            </a:r>
            <a:r>
              <a:rPr sz="2700" b="1" spc="-110" dirty="0">
                <a:solidFill>
                  <a:schemeClr val="bg1"/>
                </a:solidFill>
                <a:latin typeface="Trebuchet MS"/>
                <a:cs typeface="Trebuchet MS"/>
              </a:rPr>
              <a:t>e</a:t>
            </a:r>
            <a:r>
              <a:rPr sz="2700" b="1" spc="-70" dirty="0">
                <a:solidFill>
                  <a:schemeClr val="bg1"/>
                </a:solidFill>
                <a:latin typeface="Trebuchet MS"/>
                <a:cs typeface="Trebuchet MS"/>
              </a:rPr>
              <a:t>a</a:t>
            </a:r>
            <a:r>
              <a:rPr sz="2700" b="1" spc="-50" dirty="0">
                <a:solidFill>
                  <a:schemeClr val="bg1"/>
                </a:solidFill>
                <a:latin typeface="Trebuchet MS"/>
                <a:cs typeface="Trebuchet MS"/>
              </a:rPr>
              <a:t>d</a:t>
            </a:r>
            <a:r>
              <a:rPr sz="2700" spc="-195" dirty="0">
                <a:solidFill>
                  <a:schemeClr val="bg1"/>
                </a:solidFill>
                <a:latin typeface="Trebuchet MS"/>
                <a:cs typeface="Trebuchet MS"/>
              </a:rPr>
              <a:t> </a:t>
            </a:r>
            <a:r>
              <a:rPr sz="2700" spc="100" dirty="0">
                <a:solidFill>
                  <a:schemeClr val="bg1"/>
                </a:solidFill>
                <a:latin typeface="Trebuchet MS"/>
                <a:cs typeface="Trebuchet MS"/>
              </a:rPr>
              <a:t>o</a:t>
            </a:r>
            <a:r>
              <a:rPr sz="2700" dirty="0">
                <a:solidFill>
                  <a:schemeClr val="bg1"/>
                </a:solidFill>
                <a:latin typeface="Trebuchet MS"/>
                <a:cs typeface="Trebuchet MS"/>
              </a:rPr>
              <a:t>n</a:t>
            </a:r>
            <a:r>
              <a:rPr sz="2700" spc="-200" dirty="0">
                <a:solidFill>
                  <a:schemeClr val="bg1"/>
                </a:solidFill>
                <a:latin typeface="Trebuchet MS"/>
                <a:cs typeface="Trebuchet MS"/>
              </a:rPr>
              <a:t> </a:t>
            </a:r>
            <a:r>
              <a:rPr sz="2700" spc="30" dirty="0">
                <a:solidFill>
                  <a:schemeClr val="bg1"/>
                </a:solidFill>
                <a:latin typeface="Trebuchet MS"/>
                <a:cs typeface="Trebuchet MS"/>
              </a:rPr>
              <a:t>s</a:t>
            </a:r>
            <a:r>
              <a:rPr sz="2700" spc="-55" dirty="0">
                <a:solidFill>
                  <a:schemeClr val="bg1"/>
                </a:solidFill>
                <a:latin typeface="Trebuchet MS"/>
                <a:cs typeface="Trebuchet MS"/>
              </a:rPr>
              <a:t>u</a:t>
            </a:r>
            <a:r>
              <a:rPr sz="2700" spc="30" dirty="0">
                <a:solidFill>
                  <a:schemeClr val="bg1"/>
                </a:solidFill>
                <a:latin typeface="Trebuchet MS"/>
                <a:cs typeface="Trebuchet MS"/>
              </a:rPr>
              <a:t>s</a:t>
            </a:r>
            <a:r>
              <a:rPr sz="2700" spc="-90" dirty="0">
                <a:solidFill>
                  <a:schemeClr val="bg1"/>
                </a:solidFill>
                <a:latin typeface="Trebuchet MS"/>
                <a:cs typeface="Trebuchet MS"/>
              </a:rPr>
              <a:t>t</a:t>
            </a:r>
            <a:r>
              <a:rPr sz="2700" spc="-70" dirty="0">
                <a:solidFill>
                  <a:schemeClr val="bg1"/>
                </a:solidFill>
                <a:latin typeface="Trebuchet MS"/>
                <a:cs typeface="Trebuchet MS"/>
              </a:rPr>
              <a:t>a</a:t>
            </a:r>
            <a:r>
              <a:rPr sz="2700" spc="-170" dirty="0">
                <a:solidFill>
                  <a:schemeClr val="bg1"/>
                </a:solidFill>
                <a:latin typeface="Trebuchet MS"/>
                <a:cs typeface="Trebuchet MS"/>
              </a:rPr>
              <a:t>i</a:t>
            </a:r>
            <a:r>
              <a:rPr sz="2700" dirty="0">
                <a:solidFill>
                  <a:schemeClr val="bg1"/>
                </a:solidFill>
                <a:latin typeface="Trebuchet MS"/>
                <a:cs typeface="Trebuchet MS"/>
              </a:rPr>
              <a:t>n</a:t>
            </a:r>
            <a:r>
              <a:rPr sz="2700" spc="-70" dirty="0">
                <a:solidFill>
                  <a:schemeClr val="bg1"/>
                </a:solidFill>
                <a:latin typeface="Trebuchet MS"/>
                <a:cs typeface="Trebuchet MS"/>
              </a:rPr>
              <a:t>a</a:t>
            </a:r>
            <a:r>
              <a:rPr sz="2700" spc="-55" dirty="0">
                <a:solidFill>
                  <a:schemeClr val="bg1"/>
                </a:solidFill>
                <a:latin typeface="Trebuchet MS"/>
                <a:cs typeface="Trebuchet MS"/>
              </a:rPr>
              <a:t>b</a:t>
            </a:r>
            <a:r>
              <a:rPr sz="2700" spc="-170" dirty="0">
                <a:solidFill>
                  <a:schemeClr val="bg1"/>
                </a:solidFill>
                <a:latin typeface="Trebuchet MS"/>
                <a:cs typeface="Trebuchet MS"/>
              </a:rPr>
              <a:t>i</a:t>
            </a:r>
            <a:r>
              <a:rPr sz="2700" spc="-195" dirty="0">
                <a:solidFill>
                  <a:schemeClr val="bg1"/>
                </a:solidFill>
                <a:latin typeface="Trebuchet MS"/>
                <a:cs typeface="Trebuchet MS"/>
              </a:rPr>
              <a:t>l</a:t>
            </a:r>
            <a:r>
              <a:rPr sz="2700" spc="-170" dirty="0">
                <a:solidFill>
                  <a:schemeClr val="bg1"/>
                </a:solidFill>
                <a:latin typeface="Trebuchet MS"/>
                <a:cs typeface="Trebuchet MS"/>
              </a:rPr>
              <a:t>i</a:t>
            </a:r>
            <a:r>
              <a:rPr sz="2700" spc="-90" dirty="0">
                <a:solidFill>
                  <a:schemeClr val="bg1"/>
                </a:solidFill>
                <a:latin typeface="Trebuchet MS"/>
                <a:cs typeface="Trebuchet MS"/>
              </a:rPr>
              <a:t>t</a:t>
            </a:r>
            <a:r>
              <a:rPr sz="2700" spc="-65" dirty="0">
                <a:solidFill>
                  <a:schemeClr val="bg1"/>
                </a:solidFill>
                <a:latin typeface="Trebuchet MS"/>
                <a:cs typeface="Trebuchet MS"/>
              </a:rPr>
              <a:t>y</a:t>
            </a:r>
            <a:r>
              <a:rPr sz="2700" spc="-395" dirty="0">
                <a:solidFill>
                  <a:srgbClr val="FFFFFF"/>
                </a:solidFill>
                <a:latin typeface="Trebuchet MS"/>
                <a:cs typeface="Trebuchet MS"/>
              </a:rPr>
              <a:t>.</a:t>
            </a:r>
            <a:endParaRPr sz="2700" dirty="0">
              <a:latin typeface="Trebuchet MS"/>
              <a:cs typeface="Trebuchet MS"/>
            </a:endParaRPr>
          </a:p>
        </p:txBody>
      </p:sp>
      <p:sp>
        <p:nvSpPr>
          <p:cNvPr id="15" name="object 15"/>
          <p:cNvSpPr/>
          <p:nvPr/>
        </p:nvSpPr>
        <p:spPr>
          <a:xfrm>
            <a:off x="13908704" y="3250713"/>
            <a:ext cx="4048125" cy="95250"/>
          </a:xfrm>
          <a:custGeom>
            <a:avLst/>
            <a:gdLst/>
            <a:ahLst/>
            <a:cxnLst/>
            <a:rect l="l" t="t" r="r" b="b"/>
            <a:pathLst>
              <a:path w="4048125" h="95250">
                <a:moveTo>
                  <a:pt x="4048124" y="95249"/>
                </a:moveTo>
                <a:lnTo>
                  <a:pt x="0" y="95249"/>
                </a:lnTo>
                <a:lnTo>
                  <a:pt x="0" y="0"/>
                </a:lnTo>
                <a:lnTo>
                  <a:pt x="4048124" y="0"/>
                </a:lnTo>
                <a:lnTo>
                  <a:pt x="4048124" y="95249"/>
                </a:lnTo>
                <a:close/>
              </a:path>
            </a:pathLst>
          </a:custGeom>
          <a:solidFill>
            <a:srgbClr val="6FB0D9"/>
          </a:solidFill>
        </p:spPr>
        <p:txBody>
          <a:bodyPr wrap="square" lIns="0" tIns="0" rIns="0" bIns="0" rtlCol="0"/>
          <a:lstStyle/>
          <a:p>
            <a:endParaRPr/>
          </a:p>
        </p:txBody>
      </p:sp>
      <p:sp>
        <p:nvSpPr>
          <p:cNvPr id="16" name="Slide Number Placeholder 15">
            <a:extLst>
              <a:ext uri="{FF2B5EF4-FFF2-40B4-BE49-F238E27FC236}">
                <a16:creationId xmlns="" xmlns:a16="http://schemas.microsoft.com/office/drawing/2014/main" id="{A966F3B3-3254-4D4F-397D-B741394E84C1}"/>
              </a:ext>
            </a:extLst>
          </p:cNvPr>
          <p:cNvSpPr>
            <a:spLocks noGrp="1"/>
          </p:cNvSpPr>
          <p:nvPr>
            <p:ph type="sldNum" sz="quarter" idx="7"/>
          </p:nvPr>
        </p:nvSpPr>
        <p:spPr/>
        <p:txBody>
          <a:bodyPr/>
          <a:lstStyle/>
          <a:p>
            <a:fld id="{B6F15528-21DE-4FAA-801E-634DDDAF4B2B}" type="slidenum">
              <a:rPr lang="en-GB" smtClean="0"/>
              <a:t>17</a:t>
            </a:fld>
            <a:endParaRPr lang="en-GB"/>
          </a:p>
        </p:txBody>
      </p:sp>
    </p:spTree>
    <p:extLst>
      <p:ext uri="{BB962C8B-B14F-4D97-AF65-F5344CB8AC3E}">
        <p14:creationId xmlns:p14="http://schemas.microsoft.com/office/powerpoint/2010/main" val="4052308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1371777" y="0"/>
            <a:ext cx="3476625" cy="1929764"/>
            <a:chOff x="11371777" y="0"/>
            <a:chExt cx="3476625" cy="1929764"/>
          </a:xfrm>
        </p:grpSpPr>
        <p:sp>
          <p:nvSpPr>
            <p:cNvPr id="3" name="object 3"/>
            <p:cNvSpPr/>
            <p:nvPr/>
          </p:nvSpPr>
          <p:spPr>
            <a:xfrm>
              <a:off x="11907027" y="0"/>
              <a:ext cx="2941955" cy="1929764"/>
            </a:xfrm>
            <a:custGeom>
              <a:avLst/>
              <a:gdLst/>
              <a:ahLst/>
              <a:cxnLst/>
              <a:rect l="l" t="t" r="r" b="b"/>
              <a:pathLst>
                <a:path w="2941955" h="1929764">
                  <a:moveTo>
                    <a:pt x="1203062" y="1929681"/>
                  </a:moveTo>
                  <a:lnTo>
                    <a:pt x="0" y="729120"/>
                  </a:lnTo>
                  <a:lnTo>
                    <a:pt x="729120" y="0"/>
                  </a:lnTo>
                  <a:lnTo>
                    <a:pt x="2749607" y="0"/>
                  </a:lnTo>
                  <a:lnTo>
                    <a:pt x="2941374" y="191367"/>
                  </a:lnTo>
                  <a:lnTo>
                    <a:pt x="1203062" y="1929681"/>
                  </a:lnTo>
                  <a:close/>
                </a:path>
              </a:pathLst>
            </a:custGeom>
            <a:solidFill>
              <a:srgbClr val="484B67"/>
            </a:solidFill>
          </p:spPr>
          <p:txBody>
            <a:bodyPr wrap="square" lIns="0" tIns="0" rIns="0" bIns="0" rtlCol="0"/>
            <a:lstStyle/>
            <a:p>
              <a:endParaRPr/>
            </a:p>
          </p:txBody>
        </p:sp>
        <p:sp>
          <p:nvSpPr>
            <p:cNvPr id="4" name="object 4"/>
            <p:cNvSpPr/>
            <p:nvPr/>
          </p:nvSpPr>
          <p:spPr>
            <a:xfrm>
              <a:off x="11371777" y="0"/>
              <a:ext cx="1454785" cy="824230"/>
            </a:xfrm>
            <a:custGeom>
              <a:avLst/>
              <a:gdLst/>
              <a:ahLst/>
              <a:cxnLst/>
              <a:rect l="l" t="t" r="r" b="b"/>
              <a:pathLst>
                <a:path w="1454784" h="824230">
                  <a:moveTo>
                    <a:pt x="630294" y="824164"/>
                  </a:moveTo>
                  <a:lnTo>
                    <a:pt x="0" y="191368"/>
                  </a:lnTo>
                  <a:lnTo>
                    <a:pt x="191368" y="0"/>
                  </a:lnTo>
                  <a:lnTo>
                    <a:pt x="1454459" y="0"/>
                  </a:lnTo>
                  <a:lnTo>
                    <a:pt x="630294" y="824164"/>
                  </a:lnTo>
                  <a:close/>
                </a:path>
              </a:pathLst>
            </a:custGeom>
            <a:solidFill>
              <a:srgbClr val="6FB0D9"/>
            </a:solidFill>
          </p:spPr>
          <p:txBody>
            <a:bodyPr wrap="square" lIns="0" tIns="0" rIns="0" bIns="0" rtlCol="0"/>
            <a:lstStyle/>
            <a:p>
              <a:endParaRPr/>
            </a:p>
          </p:txBody>
        </p:sp>
      </p:grpSp>
      <p:grpSp>
        <p:nvGrpSpPr>
          <p:cNvPr id="5" name="object 5"/>
          <p:cNvGrpSpPr/>
          <p:nvPr/>
        </p:nvGrpSpPr>
        <p:grpSpPr>
          <a:xfrm>
            <a:off x="0" y="0"/>
            <a:ext cx="6746875" cy="7459345"/>
            <a:chOff x="0" y="0"/>
            <a:chExt cx="6746875" cy="7459345"/>
          </a:xfrm>
        </p:grpSpPr>
        <p:sp>
          <p:nvSpPr>
            <p:cNvPr id="6" name="object 6"/>
            <p:cNvSpPr/>
            <p:nvPr/>
          </p:nvSpPr>
          <p:spPr>
            <a:xfrm>
              <a:off x="5334277" y="0"/>
              <a:ext cx="1412240" cy="1219200"/>
            </a:xfrm>
            <a:custGeom>
              <a:avLst/>
              <a:gdLst/>
              <a:ahLst/>
              <a:cxnLst/>
              <a:rect l="l" t="t" r="r" b="b"/>
              <a:pathLst>
                <a:path w="1412240" h="1219200">
                  <a:moveTo>
                    <a:pt x="192233" y="1218907"/>
                  </a:moveTo>
                  <a:lnTo>
                    <a:pt x="0" y="1026674"/>
                  </a:lnTo>
                  <a:lnTo>
                    <a:pt x="1025758" y="0"/>
                  </a:lnTo>
                  <a:lnTo>
                    <a:pt x="1412229" y="0"/>
                  </a:lnTo>
                  <a:lnTo>
                    <a:pt x="192233" y="1218907"/>
                  </a:lnTo>
                  <a:close/>
                </a:path>
              </a:pathLst>
            </a:custGeom>
            <a:solidFill>
              <a:srgbClr val="6FB0D9"/>
            </a:solidFill>
          </p:spPr>
          <p:txBody>
            <a:bodyPr wrap="square" lIns="0" tIns="0" rIns="0" bIns="0" rtlCol="0"/>
            <a:lstStyle/>
            <a:p>
              <a:endParaRPr/>
            </a:p>
          </p:txBody>
        </p:sp>
        <p:sp>
          <p:nvSpPr>
            <p:cNvPr id="7" name="object 7"/>
            <p:cNvSpPr/>
            <p:nvPr/>
          </p:nvSpPr>
          <p:spPr>
            <a:xfrm>
              <a:off x="2881776" y="605557"/>
              <a:ext cx="3476625" cy="3476625"/>
            </a:xfrm>
            <a:custGeom>
              <a:avLst/>
              <a:gdLst/>
              <a:ahLst/>
              <a:cxnLst/>
              <a:rect l="l" t="t" r="r" b="b"/>
              <a:pathLst>
                <a:path w="3476625" h="3476625">
                  <a:moveTo>
                    <a:pt x="1739562" y="3476624"/>
                  </a:moveTo>
                  <a:lnTo>
                    <a:pt x="0" y="1738312"/>
                  </a:lnTo>
                  <a:lnTo>
                    <a:pt x="1739562" y="0"/>
                  </a:lnTo>
                  <a:lnTo>
                    <a:pt x="3476624" y="1738312"/>
                  </a:lnTo>
                  <a:lnTo>
                    <a:pt x="1739562" y="3476624"/>
                  </a:lnTo>
                  <a:close/>
                </a:path>
              </a:pathLst>
            </a:custGeom>
            <a:solidFill>
              <a:srgbClr val="484B67"/>
            </a:solidFill>
          </p:spPr>
          <p:txBody>
            <a:bodyPr wrap="square" lIns="0" tIns="0" rIns="0" bIns="0" rtlCol="0"/>
            <a:lstStyle/>
            <a:p>
              <a:endParaRPr/>
            </a:p>
          </p:txBody>
        </p:sp>
        <p:sp>
          <p:nvSpPr>
            <p:cNvPr id="8" name="object 8"/>
            <p:cNvSpPr/>
            <p:nvPr/>
          </p:nvSpPr>
          <p:spPr>
            <a:xfrm>
              <a:off x="0" y="1010557"/>
              <a:ext cx="4470400" cy="6448425"/>
            </a:xfrm>
            <a:custGeom>
              <a:avLst/>
              <a:gdLst/>
              <a:ahLst/>
              <a:cxnLst/>
              <a:rect l="l" t="t" r="r" b="b"/>
              <a:pathLst>
                <a:path w="4470400" h="6448425">
                  <a:moveTo>
                    <a:pt x="1247239" y="6448424"/>
                  </a:moveTo>
                  <a:lnTo>
                    <a:pt x="0" y="5202151"/>
                  </a:lnTo>
                  <a:lnTo>
                    <a:pt x="0" y="1247239"/>
                  </a:lnTo>
                  <a:lnTo>
                    <a:pt x="1247239" y="0"/>
                  </a:lnTo>
                  <a:lnTo>
                    <a:pt x="4470201" y="3225462"/>
                  </a:lnTo>
                  <a:lnTo>
                    <a:pt x="1247239" y="6448424"/>
                  </a:lnTo>
                  <a:close/>
                </a:path>
              </a:pathLst>
            </a:custGeom>
            <a:solidFill>
              <a:srgbClr val="6FB0D9"/>
            </a:solidFill>
          </p:spPr>
          <p:txBody>
            <a:bodyPr wrap="square" lIns="0" tIns="0" rIns="0" bIns="0" rtlCol="0"/>
            <a:lstStyle/>
            <a:p>
              <a:endParaRPr/>
            </a:p>
          </p:txBody>
        </p:sp>
      </p:grpSp>
      <p:sp>
        <p:nvSpPr>
          <p:cNvPr id="9" name="object 9"/>
          <p:cNvSpPr/>
          <p:nvPr/>
        </p:nvSpPr>
        <p:spPr>
          <a:xfrm>
            <a:off x="13284277" y="0"/>
            <a:ext cx="5003800" cy="5329555"/>
          </a:xfrm>
          <a:custGeom>
            <a:avLst/>
            <a:gdLst/>
            <a:ahLst/>
            <a:cxnLst/>
            <a:rect l="l" t="t" r="r" b="b"/>
            <a:pathLst>
              <a:path w="5003800" h="5329555">
                <a:moveTo>
                  <a:pt x="3225462" y="5328981"/>
                </a:moveTo>
                <a:lnTo>
                  <a:pt x="0" y="2103519"/>
                </a:lnTo>
                <a:lnTo>
                  <a:pt x="2105151" y="0"/>
                </a:lnTo>
                <a:lnTo>
                  <a:pt x="4344904" y="0"/>
                </a:lnTo>
                <a:lnTo>
                  <a:pt x="5003721" y="658816"/>
                </a:lnTo>
                <a:lnTo>
                  <a:pt x="5003721" y="3549342"/>
                </a:lnTo>
                <a:lnTo>
                  <a:pt x="3225462" y="5328981"/>
                </a:lnTo>
                <a:close/>
              </a:path>
            </a:pathLst>
          </a:custGeom>
          <a:solidFill>
            <a:srgbClr val="484B67"/>
          </a:solidFill>
        </p:spPr>
        <p:txBody>
          <a:bodyPr wrap="square" lIns="0" tIns="0" rIns="0" bIns="0" rtlCol="0"/>
          <a:lstStyle/>
          <a:p>
            <a:endParaRPr/>
          </a:p>
        </p:txBody>
      </p:sp>
      <p:sp>
        <p:nvSpPr>
          <p:cNvPr id="10" name="object 10"/>
          <p:cNvSpPr/>
          <p:nvPr/>
        </p:nvSpPr>
        <p:spPr>
          <a:xfrm>
            <a:off x="566167" y="0"/>
            <a:ext cx="4335145" cy="2166620"/>
          </a:xfrm>
          <a:custGeom>
            <a:avLst/>
            <a:gdLst/>
            <a:ahLst/>
            <a:cxnLst/>
            <a:rect l="l" t="t" r="r" b="b"/>
            <a:pathLst>
              <a:path w="4335145" h="2166620">
                <a:moveTo>
                  <a:pt x="2167321" y="2166481"/>
                </a:moveTo>
                <a:lnTo>
                  <a:pt x="0" y="0"/>
                </a:lnTo>
                <a:lnTo>
                  <a:pt x="4334643" y="0"/>
                </a:lnTo>
                <a:lnTo>
                  <a:pt x="2167321" y="2166481"/>
                </a:lnTo>
                <a:close/>
              </a:path>
            </a:pathLst>
          </a:custGeom>
          <a:solidFill>
            <a:srgbClr val="484B67"/>
          </a:solidFill>
        </p:spPr>
        <p:txBody>
          <a:bodyPr wrap="square" lIns="0" tIns="0" rIns="0" bIns="0" rtlCol="0"/>
          <a:lstStyle/>
          <a:p>
            <a:endParaRPr/>
          </a:p>
        </p:txBody>
      </p:sp>
      <p:sp>
        <p:nvSpPr>
          <p:cNvPr id="13" name="object 13"/>
          <p:cNvSpPr txBox="1">
            <a:spLocks noGrp="1"/>
          </p:cNvSpPr>
          <p:nvPr>
            <p:ph type="body" idx="1"/>
          </p:nvPr>
        </p:nvSpPr>
        <p:spPr>
          <a:xfrm>
            <a:off x="581407" y="2757542"/>
            <a:ext cx="17125186" cy="6462025"/>
          </a:xfrm>
          <a:prstGeom prst="rect">
            <a:avLst/>
          </a:prstGeom>
        </p:spPr>
        <p:txBody>
          <a:bodyPr vert="horz" wrap="square" lIns="0" tIns="12700" rIns="0" bIns="0" rtlCol="0">
            <a:spAutoFit/>
          </a:bodyPr>
          <a:lstStyle/>
          <a:p>
            <a:pPr marL="342900" lvl="0" indent="-342900">
              <a:lnSpc>
                <a:spcPct val="107000"/>
              </a:lnSpc>
              <a:spcAft>
                <a:spcPts val="800"/>
              </a:spcAft>
              <a:buSzPts val="1000"/>
              <a:buFont typeface="Symbol" panose="05050102010706020507" pitchFamily="18" charset="2"/>
              <a:buChar char=""/>
              <a:tabLst>
                <a:tab pos="457200" algn="l"/>
              </a:tabLst>
            </a:pPr>
            <a:r>
              <a:rPr lang="en-GB" sz="3200" b="0" i="0" dirty="0">
                <a:effectLst/>
                <a:latin typeface="Trebuchet MS" panose="020B0603020202020204" pitchFamily="34" charset="0"/>
              </a:rPr>
              <a:t>Extreme weather events can greatly affect the macroeconomic and financial stability in the </a:t>
            </a:r>
            <a:r>
              <a:rPr lang="en-GB" sz="3200" b="0" i="0" dirty="0" smtClean="0">
                <a:effectLst/>
                <a:latin typeface="Trebuchet MS" panose="020B0603020202020204" pitchFamily="34" charset="0"/>
              </a:rPr>
              <a:t>CESEE region. </a:t>
            </a:r>
            <a:endParaRPr lang="en-GB" sz="3200" b="0" i="0" dirty="0">
              <a:effectLst/>
              <a:latin typeface="Trebuchet MS" panose="020B0603020202020204" pitchFamily="34" charset="0"/>
            </a:endParaRPr>
          </a:p>
          <a:p>
            <a:pPr marL="342900" lvl="0" indent="-342900">
              <a:lnSpc>
                <a:spcPct val="107000"/>
              </a:lnSpc>
              <a:spcAft>
                <a:spcPts val="800"/>
              </a:spcAft>
              <a:buSzPts val="1000"/>
              <a:buFont typeface="Symbol" panose="05050102010706020507" pitchFamily="18" charset="2"/>
              <a:buChar char=""/>
              <a:tabLst>
                <a:tab pos="457200" algn="l"/>
              </a:tabLst>
            </a:pPr>
            <a:endParaRPr lang="en-GB" sz="3200" kern="100" dirty="0">
              <a:effectLst/>
              <a:latin typeface="Trebuchet MS" panose="020B06030202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GB" sz="3000" kern="100" dirty="0">
                <a:effectLst/>
                <a:latin typeface="Trebuchet MS" panose="020B0603020202020204" pitchFamily="34" charset="0"/>
                <a:ea typeface="Calibri" panose="020F0502020204030204" pitchFamily="34" charset="0"/>
                <a:cs typeface="Times New Roman" panose="02020603050405020304" pitchFamily="18" charset="0"/>
              </a:rPr>
              <a:t>It is the responsibility of central banks to thoroughly understand, predict, and effectively respond to these climatic risks, to ensure the ongoing stability of these economies.</a:t>
            </a:r>
          </a:p>
          <a:p>
            <a:pPr marL="342900" lvl="0" indent="-342900">
              <a:lnSpc>
                <a:spcPct val="107000"/>
              </a:lnSpc>
              <a:spcAft>
                <a:spcPts val="800"/>
              </a:spcAft>
              <a:buSzPts val="1000"/>
              <a:buFont typeface="Symbol" panose="05050102010706020507" pitchFamily="18" charset="2"/>
              <a:buChar char=""/>
              <a:tabLst>
                <a:tab pos="457200" algn="l"/>
              </a:tabLst>
            </a:pPr>
            <a:endParaRPr lang="en-GB" sz="3000" kern="100" dirty="0">
              <a:effectLst/>
              <a:latin typeface="Trebuchet MS" panose="020B06030202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GB" sz="3000" kern="100" dirty="0">
                <a:effectLst/>
                <a:latin typeface="Trebuchet MS" panose="020B0603020202020204" pitchFamily="34" charset="0"/>
                <a:ea typeface="Calibri" panose="020F0502020204030204" pitchFamily="34" charset="0"/>
                <a:cs typeface="Times New Roman" panose="02020603050405020304" pitchFamily="18" charset="0"/>
              </a:rPr>
              <a:t>Climate change is a global challenge that requires a unified response.</a:t>
            </a:r>
          </a:p>
          <a:p>
            <a:pPr marL="342900" lvl="0" indent="-342900">
              <a:lnSpc>
                <a:spcPct val="107000"/>
              </a:lnSpc>
              <a:spcAft>
                <a:spcPts val="800"/>
              </a:spcAft>
              <a:buSzPts val="1000"/>
              <a:buFont typeface="Symbol" panose="05050102010706020507" pitchFamily="18" charset="2"/>
              <a:buChar char=""/>
              <a:tabLst>
                <a:tab pos="457200" algn="l"/>
              </a:tabLst>
            </a:pPr>
            <a:endParaRPr lang="en-GB" sz="3000" kern="100" dirty="0">
              <a:effectLst/>
              <a:latin typeface="Trebuchet MS" panose="020B0603020202020204" pitchFamily="34" charset="0"/>
              <a:ea typeface="Calibri" panose="020F0502020204030204" pitchFamily="34" charset="0"/>
              <a:cs typeface="Times New Roman" panose="02020603050405020304" pitchFamily="18" charset="0"/>
            </a:endParaRPr>
          </a:p>
          <a:p>
            <a:pPr lvl="0" algn="ctr">
              <a:lnSpc>
                <a:spcPct val="107000"/>
              </a:lnSpc>
              <a:spcAft>
                <a:spcPts val="800"/>
              </a:spcAft>
              <a:buSzPts val="1000"/>
              <a:tabLst>
                <a:tab pos="457200" algn="l"/>
              </a:tabLst>
            </a:pPr>
            <a:endParaRPr lang="en-GB" sz="3200" kern="100" dirty="0">
              <a:effectLst/>
              <a:latin typeface="Trebuchet MS" panose="020B0603020202020204" pitchFamily="34" charset="0"/>
              <a:ea typeface="Calibri" panose="020F0502020204030204" pitchFamily="34" charset="0"/>
              <a:cs typeface="Times New Roman" panose="02020603050405020304" pitchFamily="18" charset="0"/>
            </a:endParaRPr>
          </a:p>
          <a:p>
            <a:pPr lvl="0" algn="ctr">
              <a:lnSpc>
                <a:spcPct val="107000"/>
              </a:lnSpc>
              <a:spcAft>
                <a:spcPts val="800"/>
              </a:spcAft>
              <a:buSzPts val="1000"/>
              <a:tabLst>
                <a:tab pos="457200" algn="l"/>
              </a:tabLst>
            </a:pPr>
            <a:r>
              <a:rPr lang="en-GB" sz="3200" kern="100" dirty="0">
                <a:effectLst/>
                <a:latin typeface="Trebuchet MS" panose="020B0603020202020204" pitchFamily="34" charset="0"/>
                <a:ea typeface="Calibri" panose="020F0502020204030204" pitchFamily="34" charset="0"/>
                <a:cs typeface="Times New Roman" panose="02020603050405020304" pitchFamily="18" charset="0"/>
              </a:rPr>
              <a:t>Let us collectively choose a path defined by </a:t>
            </a:r>
            <a:r>
              <a:rPr lang="en-GB" sz="3200" kern="100" dirty="0">
                <a:solidFill>
                  <a:srgbClr val="92D050"/>
                </a:solidFill>
                <a:effectLst/>
                <a:latin typeface="Trebuchet MS" panose="020B0603020202020204" pitchFamily="34" charset="0"/>
                <a:ea typeface="Calibri" panose="020F0502020204030204" pitchFamily="34" charset="0"/>
                <a:cs typeface="Times New Roman" panose="02020603050405020304" pitchFamily="18" charset="0"/>
              </a:rPr>
              <a:t>resilience, sustainability, and shared prosperity</a:t>
            </a:r>
            <a:r>
              <a:rPr lang="en-GB" sz="3200" kern="100" dirty="0">
                <a:effectLst/>
                <a:latin typeface="Trebuchet MS" panose="020B0603020202020204" pitchFamily="34" charset="0"/>
                <a:ea typeface="Calibri" panose="020F0502020204030204" pitchFamily="34" charset="0"/>
                <a:cs typeface="Times New Roman" panose="02020603050405020304" pitchFamily="18" charset="0"/>
              </a:rPr>
              <a:t>.</a:t>
            </a:r>
          </a:p>
          <a:p>
            <a:pPr marR="5080" indent="-635" algn="ctr">
              <a:lnSpc>
                <a:spcPct val="100600"/>
              </a:lnSpc>
              <a:spcBef>
                <a:spcPts val="100"/>
              </a:spcBef>
            </a:pPr>
            <a:endParaRPr lang="en-US" spc="-25" dirty="0"/>
          </a:p>
        </p:txBody>
      </p:sp>
      <p:sp>
        <p:nvSpPr>
          <p:cNvPr id="14" name="object 14"/>
          <p:cNvSpPr txBox="1">
            <a:spLocks noGrp="1"/>
          </p:cNvSpPr>
          <p:nvPr>
            <p:ph type="title"/>
          </p:nvPr>
        </p:nvSpPr>
        <p:spPr>
          <a:xfrm>
            <a:off x="939198" y="494391"/>
            <a:ext cx="8357193" cy="1085554"/>
          </a:xfrm>
          <a:prstGeom prst="rect">
            <a:avLst/>
          </a:prstGeom>
        </p:spPr>
        <p:txBody>
          <a:bodyPr vert="horz" wrap="square" lIns="0" tIns="15875" rIns="0" bIns="0" rtlCol="0">
            <a:spAutoFit/>
          </a:bodyPr>
          <a:lstStyle/>
          <a:p>
            <a:pPr marL="12700">
              <a:lnSpc>
                <a:spcPct val="100000"/>
              </a:lnSpc>
              <a:spcBef>
                <a:spcPts val="125"/>
              </a:spcBef>
            </a:pPr>
            <a:r>
              <a:rPr lang="en-US" sz="6950" spc="-70" dirty="0"/>
              <a:t> Final remarks</a:t>
            </a:r>
            <a:endParaRPr sz="6950" dirty="0"/>
          </a:p>
        </p:txBody>
      </p:sp>
      <p:sp>
        <p:nvSpPr>
          <p:cNvPr id="15" name="object 15"/>
          <p:cNvSpPr/>
          <p:nvPr/>
        </p:nvSpPr>
        <p:spPr>
          <a:xfrm>
            <a:off x="1284169" y="1655950"/>
            <a:ext cx="3914775" cy="95250"/>
          </a:xfrm>
          <a:custGeom>
            <a:avLst/>
            <a:gdLst/>
            <a:ahLst/>
            <a:cxnLst/>
            <a:rect l="l" t="t" r="r" b="b"/>
            <a:pathLst>
              <a:path w="3914775" h="95250">
                <a:moveTo>
                  <a:pt x="3914774" y="95249"/>
                </a:moveTo>
                <a:lnTo>
                  <a:pt x="0" y="95249"/>
                </a:lnTo>
                <a:lnTo>
                  <a:pt x="0" y="0"/>
                </a:lnTo>
                <a:lnTo>
                  <a:pt x="3914774" y="0"/>
                </a:lnTo>
                <a:lnTo>
                  <a:pt x="3914774" y="95249"/>
                </a:lnTo>
                <a:close/>
              </a:path>
            </a:pathLst>
          </a:custGeom>
          <a:solidFill>
            <a:srgbClr val="6FB0D9"/>
          </a:solidFill>
        </p:spPr>
        <p:txBody>
          <a:bodyPr wrap="square" lIns="0" tIns="0" rIns="0" bIns="0" rtlCol="0"/>
          <a:lstStyle/>
          <a:p>
            <a:endParaRPr/>
          </a:p>
        </p:txBody>
      </p:sp>
      <p:sp>
        <p:nvSpPr>
          <p:cNvPr id="11" name="Slide Number Placeholder 10">
            <a:extLst>
              <a:ext uri="{FF2B5EF4-FFF2-40B4-BE49-F238E27FC236}">
                <a16:creationId xmlns="" xmlns:a16="http://schemas.microsoft.com/office/drawing/2014/main" id="{CE1CB288-05FE-9D2D-7440-7CA57BFD063F}"/>
              </a:ext>
            </a:extLst>
          </p:cNvPr>
          <p:cNvSpPr>
            <a:spLocks noGrp="1"/>
          </p:cNvSpPr>
          <p:nvPr>
            <p:ph type="sldNum" sz="quarter" idx="7"/>
          </p:nvPr>
        </p:nvSpPr>
        <p:spPr/>
        <p:txBody>
          <a:bodyPr/>
          <a:lstStyle/>
          <a:p>
            <a:fld id="{B6F15528-21DE-4FAA-801E-634DDDAF4B2B}" type="slidenum">
              <a:rPr lang="en-GB" smtClean="0"/>
              <a:t>18</a:t>
            </a:fld>
            <a:endParaRPr lang="en-GB"/>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9144926" y="1084998"/>
            <a:ext cx="9143074" cy="7595933"/>
            <a:chOff x="9145001" y="1084999"/>
            <a:chExt cx="9143074" cy="7595933"/>
          </a:xfrm>
        </p:grpSpPr>
        <p:sp>
          <p:nvSpPr>
            <p:cNvPr id="3" name="object 3"/>
            <p:cNvSpPr/>
            <p:nvPr/>
          </p:nvSpPr>
          <p:spPr>
            <a:xfrm>
              <a:off x="11162741" y="2232507"/>
              <a:ext cx="7125334" cy="6448425"/>
            </a:xfrm>
            <a:custGeom>
              <a:avLst/>
              <a:gdLst/>
              <a:ahLst/>
              <a:cxnLst/>
              <a:rect l="l" t="t" r="r" b="b"/>
              <a:pathLst>
                <a:path w="7125334" h="6448425">
                  <a:moveTo>
                    <a:pt x="2941383" y="3780815"/>
                  </a:moveTo>
                  <a:lnTo>
                    <a:pt x="1740814" y="2580246"/>
                  </a:lnTo>
                  <a:lnTo>
                    <a:pt x="0" y="4318559"/>
                  </a:lnTo>
                  <a:lnTo>
                    <a:pt x="1203071" y="5519128"/>
                  </a:lnTo>
                  <a:lnTo>
                    <a:pt x="2941383" y="3780815"/>
                  </a:lnTo>
                  <a:close/>
                </a:path>
                <a:path w="7125334" h="6448425">
                  <a:moveTo>
                    <a:pt x="7125259" y="1241767"/>
                  </a:moveTo>
                  <a:lnTo>
                    <a:pt x="5883961" y="0"/>
                  </a:lnTo>
                  <a:lnTo>
                    <a:pt x="2659748" y="3225457"/>
                  </a:lnTo>
                  <a:lnTo>
                    <a:pt x="5883961" y="6448425"/>
                  </a:lnTo>
                  <a:lnTo>
                    <a:pt x="7125259" y="5207622"/>
                  </a:lnTo>
                  <a:lnTo>
                    <a:pt x="7125259" y="1241767"/>
                  </a:lnTo>
                  <a:close/>
                </a:path>
              </a:pathLst>
            </a:custGeom>
            <a:solidFill>
              <a:srgbClr val="484B67"/>
            </a:solidFill>
          </p:spPr>
          <p:txBody>
            <a:bodyPr wrap="square" lIns="0" tIns="0" rIns="0" bIns="0" rtlCol="0"/>
            <a:lstStyle/>
            <a:p>
              <a:endParaRPr/>
            </a:p>
          </p:txBody>
        </p:sp>
        <p:sp>
          <p:nvSpPr>
            <p:cNvPr id="4" name="object 4"/>
            <p:cNvSpPr/>
            <p:nvPr/>
          </p:nvSpPr>
          <p:spPr>
            <a:xfrm>
              <a:off x="9902495" y="3247503"/>
              <a:ext cx="3096260" cy="3399154"/>
            </a:xfrm>
            <a:custGeom>
              <a:avLst/>
              <a:gdLst/>
              <a:ahLst/>
              <a:cxnLst/>
              <a:rect l="l" t="t" r="r" b="b"/>
              <a:pathLst>
                <a:path w="3096259" h="3399154">
                  <a:moveTo>
                    <a:pt x="2990850" y="192239"/>
                  </a:moveTo>
                  <a:lnTo>
                    <a:pt x="2798622" y="0"/>
                  </a:lnTo>
                  <a:lnTo>
                    <a:pt x="0" y="2796121"/>
                  </a:lnTo>
                  <a:lnTo>
                    <a:pt x="194729" y="2990850"/>
                  </a:lnTo>
                  <a:lnTo>
                    <a:pt x="2990850" y="192239"/>
                  </a:lnTo>
                  <a:close/>
                </a:path>
                <a:path w="3096259" h="3399154">
                  <a:moveTo>
                    <a:pt x="3096107" y="1660296"/>
                  </a:moveTo>
                  <a:lnTo>
                    <a:pt x="2463317" y="1027506"/>
                  </a:lnTo>
                  <a:lnTo>
                    <a:pt x="725004" y="2765818"/>
                  </a:lnTo>
                  <a:lnTo>
                    <a:pt x="1357795" y="3398609"/>
                  </a:lnTo>
                  <a:lnTo>
                    <a:pt x="3096107" y="1660296"/>
                  </a:lnTo>
                  <a:close/>
                </a:path>
              </a:pathLst>
            </a:custGeom>
            <a:solidFill>
              <a:srgbClr val="6FB0D9"/>
            </a:solidFill>
          </p:spPr>
          <p:txBody>
            <a:bodyPr wrap="square" lIns="0" tIns="0" rIns="0" bIns="0" rtlCol="0"/>
            <a:lstStyle/>
            <a:p>
              <a:endParaRPr/>
            </a:p>
          </p:txBody>
        </p:sp>
        <p:sp>
          <p:nvSpPr>
            <p:cNvPr id="5" name="object 5"/>
            <p:cNvSpPr/>
            <p:nvPr/>
          </p:nvSpPr>
          <p:spPr>
            <a:xfrm>
              <a:off x="9145001" y="1084999"/>
              <a:ext cx="1771650" cy="1771650"/>
            </a:xfrm>
            <a:custGeom>
              <a:avLst/>
              <a:gdLst/>
              <a:ahLst/>
              <a:cxnLst/>
              <a:rect l="l" t="t" r="r" b="b"/>
              <a:pathLst>
                <a:path w="1771650" h="1771650">
                  <a:moveTo>
                    <a:pt x="884575" y="1771649"/>
                  </a:moveTo>
                  <a:lnTo>
                    <a:pt x="0" y="884575"/>
                  </a:lnTo>
                  <a:lnTo>
                    <a:pt x="884575" y="0"/>
                  </a:lnTo>
                  <a:lnTo>
                    <a:pt x="1771649" y="884575"/>
                  </a:lnTo>
                  <a:lnTo>
                    <a:pt x="884575" y="1771649"/>
                  </a:lnTo>
                  <a:close/>
                </a:path>
              </a:pathLst>
            </a:custGeom>
            <a:solidFill>
              <a:srgbClr val="484B67"/>
            </a:solidFill>
          </p:spPr>
          <p:txBody>
            <a:bodyPr wrap="square" lIns="0" tIns="0" rIns="0" bIns="0" rtlCol="0"/>
            <a:lstStyle/>
            <a:p>
              <a:endParaRPr/>
            </a:p>
          </p:txBody>
        </p:sp>
        <p:sp>
          <p:nvSpPr>
            <p:cNvPr id="7" name="object 7"/>
            <p:cNvSpPr/>
            <p:nvPr/>
          </p:nvSpPr>
          <p:spPr>
            <a:xfrm>
              <a:off x="15089999" y="1084999"/>
              <a:ext cx="1771650" cy="1771650"/>
            </a:xfrm>
            <a:custGeom>
              <a:avLst/>
              <a:gdLst/>
              <a:ahLst/>
              <a:cxnLst/>
              <a:rect l="l" t="t" r="r" b="b"/>
              <a:pathLst>
                <a:path w="1771650" h="1771650">
                  <a:moveTo>
                    <a:pt x="885824" y="1771649"/>
                  </a:moveTo>
                  <a:lnTo>
                    <a:pt x="0" y="884575"/>
                  </a:lnTo>
                  <a:lnTo>
                    <a:pt x="885824" y="0"/>
                  </a:lnTo>
                  <a:lnTo>
                    <a:pt x="1771649" y="884575"/>
                  </a:lnTo>
                  <a:lnTo>
                    <a:pt x="885824" y="1771649"/>
                  </a:lnTo>
                  <a:close/>
                </a:path>
              </a:pathLst>
            </a:custGeom>
            <a:solidFill>
              <a:srgbClr val="6FB0D9"/>
            </a:solidFill>
          </p:spPr>
          <p:txBody>
            <a:bodyPr wrap="square" lIns="0" tIns="0" rIns="0" bIns="0" rtlCol="0"/>
            <a:lstStyle/>
            <a:p>
              <a:endParaRPr/>
            </a:p>
          </p:txBody>
        </p:sp>
        <p:sp>
          <p:nvSpPr>
            <p:cNvPr id="9" name="object 9"/>
            <p:cNvSpPr/>
            <p:nvPr/>
          </p:nvSpPr>
          <p:spPr>
            <a:xfrm>
              <a:off x="13107501" y="1084999"/>
              <a:ext cx="1771650" cy="1771650"/>
            </a:xfrm>
            <a:custGeom>
              <a:avLst/>
              <a:gdLst/>
              <a:ahLst/>
              <a:cxnLst/>
              <a:rect l="l" t="t" r="r" b="b"/>
              <a:pathLst>
                <a:path w="1771650" h="1771650">
                  <a:moveTo>
                    <a:pt x="884575" y="1771649"/>
                  </a:moveTo>
                  <a:lnTo>
                    <a:pt x="0" y="884575"/>
                  </a:lnTo>
                  <a:lnTo>
                    <a:pt x="884575" y="0"/>
                  </a:lnTo>
                  <a:lnTo>
                    <a:pt x="1771649" y="884575"/>
                  </a:lnTo>
                  <a:lnTo>
                    <a:pt x="884575" y="1771649"/>
                  </a:lnTo>
                  <a:close/>
                </a:path>
              </a:pathLst>
            </a:custGeom>
            <a:solidFill>
              <a:srgbClr val="6FB0D9"/>
            </a:solidFill>
          </p:spPr>
          <p:txBody>
            <a:bodyPr wrap="square" lIns="0" tIns="0" rIns="0" bIns="0" rtlCol="0"/>
            <a:lstStyle/>
            <a:p>
              <a:endParaRPr/>
            </a:p>
          </p:txBody>
        </p:sp>
        <p:sp>
          <p:nvSpPr>
            <p:cNvPr id="13" name="object 13"/>
            <p:cNvSpPr/>
            <p:nvPr/>
          </p:nvSpPr>
          <p:spPr>
            <a:xfrm>
              <a:off x="11125001" y="1084999"/>
              <a:ext cx="1771650" cy="1771650"/>
            </a:xfrm>
            <a:custGeom>
              <a:avLst/>
              <a:gdLst/>
              <a:ahLst/>
              <a:cxnLst/>
              <a:rect l="l" t="t" r="r" b="b"/>
              <a:pathLst>
                <a:path w="1771650" h="1771650">
                  <a:moveTo>
                    <a:pt x="887074" y="1771649"/>
                  </a:moveTo>
                  <a:lnTo>
                    <a:pt x="0" y="884575"/>
                  </a:lnTo>
                  <a:lnTo>
                    <a:pt x="887073" y="0"/>
                  </a:lnTo>
                  <a:lnTo>
                    <a:pt x="1771649" y="884575"/>
                  </a:lnTo>
                  <a:lnTo>
                    <a:pt x="887074" y="1771649"/>
                  </a:lnTo>
                  <a:close/>
                </a:path>
              </a:pathLst>
            </a:custGeom>
            <a:solidFill>
              <a:srgbClr val="484B67"/>
            </a:solidFill>
          </p:spPr>
          <p:txBody>
            <a:bodyPr wrap="square" lIns="0" tIns="0" rIns="0" bIns="0" rtlCol="0"/>
            <a:lstStyle/>
            <a:p>
              <a:endParaRPr/>
            </a:p>
          </p:txBody>
        </p:sp>
      </p:grpSp>
      <p:sp>
        <p:nvSpPr>
          <p:cNvPr id="16" name="object 16"/>
          <p:cNvSpPr txBox="1">
            <a:spLocks noGrp="1"/>
          </p:cNvSpPr>
          <p:nvPr>
            <p:ph type="title"/>
          </p:nvPr>
        </p:nvSpPr>
        <p:spPr>
          <a:xfrm>
            <a:off x="838201" y="2313470"/>
            <a:ext cx="9185998" cy="1882567"/>
          </a:xfrm>
          <a:prstGeom prst="rect">
            <a:avLst/>
          </a:prstGeom>
        </p:spPr>
        <p:txBody>
          <a:bodyPr vert="horz" wrap="square" lIns="0" tIns="12700" rIns="0" bIns="0" rtlCol="0">
            <a:spAutoFit/>
          </a:bodyPr>
          <a:lstStyle/>
          <a:p>
            <a:pPr marL="12700">
              <a:lnSpc>
                <a:spcPct val="100000"/>
              </a:lnSpc>
              <a:spcBef>
                <a:spcPts val="100"/>
              </a:spcBef>
            </a:pPr>
            <a:r>
              <a:rPr sz="12150" spc="1540" dirty="0"/>
              <a:t>T</a:t>
            </a:r>
            <a:r>
              <a:rPr sz="12150" spc="894" dirty="0"/>
              <a:t>h</a:t>
            </a:r>
            <a:r>
              <a:rPr sz="12150" spc="190" dirty="0"/>
              <a:t>a</a:t>
            </a:r>
            <a:r>
              <a:rPr sz="12150" spc="944" dirty="0"/>
              <a:t>nk</a:t>
            </a:r>
            <a:r>
              <a:rPr lang="en-US" sz="12150" spc="944" dirty="0"/>
              <a:t> you</a:t>
            </a:r>
            <a:r>
              <a:rPr sz="12150" spc="-2030" dirty="0"/>
              <a:t>!</a:t>
            </a:r>
            <a:endParaRPr sz="12150" dirty="0"/>
          </a:p>
        </p:txBody>
      </p:sp>
      <p:sp>
        <p:nvSpPr>
          <p:cNvPr id="17" name="object 17"/>
          <p:cNvSpPr txBox="1"/>
          <p:nvPr/>
        </p:nvSpPr>
        <p:spPr>
          <a:xfrm>
            <a:off x="2362201" y="5529684"/>
            <a:ext cx="6601488" cy="3798476"/>
          </a:xfrm>
          <a:prstGeom prst="rect">
            <a:avLst/>
          </a:prstGeom>
        </p:spPr>
        <p:txBody>
          <a:bodyPr vert="horz" wrap="square" lIns="0" tIns="142240" rIns="0" bIns="0" rtlCol="0">
            <a:spAutoFit/>
          </a:bodyPr>
          <a:lstStyle/>
          <a:p>
            <a:pPr marL="12700" marR="5080" algn="ctr">
              <a:lnSpc>
                <a:spcPts val="5100"/>
              </a:lnSpc>
              <a:spcBef>
                <a:spcPts val="1120"/>
              </a:spcBef>
            </a:pPr>
            <a:r>
              <a:rPr sz="5100" spc="750" dirty="0">
                <a:solidFill>
                  <a:srgbClr val="FFFFFF"/>
                </a:solidFill>
                <a:latin typeface="SimSun"/>
                <a:cs typeface="SimSun"/>
              </a:rPr>
              <a:t>D</a:t>
            </a:r>
            <a:r>
              <a:rPr sz="5100" spc="225" dirty="0">
                <a:solidFill>
                  <a:srgbClr val="FFFFFF"/>
                </a:solidFill>
                <a:latin typeface="SimSun"/>
                <a:cs typeface="SimSun"/>
              </a:rPr>
              <a:t>o</a:t>
            </a:r>
            <a:r>
              <a:rPr sz="5100" spc="-1440" dirty="0">
                <a:solidFill>
                  <a:srgbClr val="FFFFFF"/>
                </a:solidFill>
                <a:latin typeface="SimSun"/>
                <a:cs typeface="SimSun"/>
              </a:rPr>
              <a:t> </a:t>
            </a:r>
            <a:r>
              <a:rPr sz="5100" spc="45" dirty="0">
                <a:solidFill>
                  <a:srgbClr val="FFFFFF"/>
                </a:solidFill>
                <a:latin typeface="SimSun"/>
                <a:cs typeface="SimSun"/>
              </a:rPr>
              <a:t>y</a:t>
            </a:r>
            <a:r>
              <a:rPr sz="5100" spc="200" dirty="0">
                <a:solidFill>
                  <a:srgbClr val="FFFFFF"/>
                </a:solidFill>
                <a:latin typeface="SimSun"/>
                <a:cs typeface="SimSun"/>
              </a:rPr>
              <a:t>o</a:t>
            </a:r>
            <a:r>
              <a:rPr sz="5100" spc="340" dirty="0">
                <a:solidFill>
                  <a:srgbClr val="FFFFFF"/>
                </a:solidFill>
                <a:latin typeface="SimSun"/>
                <a:cs typeface="SimSun"/>
              </a:rPr>
              <a:t>u</a:t>
            </a:r>
            <a:r>
              <a:rPr sz="5100" spc="-1440" dirty="0">
                <a:solidFill>
                  <a:srgbClr val="FFFFFF"/>
                </a:solidFill>
                <a:latin typeface="SimSun"/>
                <a:cs typeface="SimSun"/>
              </a:rPr>
              <a:t> </a:t>
            </a:r>
            <a:r>
              <a:rPr sz="5100" spc="370" dirty="0">
                <a:solidFill>
                  <a:srgbClr val="FFFFFF"/>
                </a:solidFill>
                <a:latin typeface="SimSun"/>
                <a:cs typeface="SimSun"/>
              </a:rPr>
              <a:t>h</a:t>
            </a:r>
            <a:r>
              <a:rPr sz="5100" spc="-15" dirty="0">
                <a:solidFill>
                  <a:srgbClr val="FFFFFF"/>
                </a:solidFill>
                <a:latin typeface="SimSun"/>
                <a:cs typeface="SimSun"/>
              </a:rPr>
              <a:t>a</a:t>
            </a:r>
            <a:r>
              <a:rPr sz="5100" spc="15" dirty="0">
                <a:solidFill>
                  <a:srgbClr val="FFFFFF"/>
                </a:solidFill>
                <a:latin typeface="SimSun"/>
                <a:cs typeface="SimSun"/>
              </a:rPr>
              <a:t>v</a:t>
            </a:r>
            <a:r>
              <a:rPr sz="5100" spc="35" dirty="0">
                <a:solidFill>
                  <a:srgbClr val="FFFFFF"/>
                </a:solidFill>
                <a:latin typeface="SimSun"/>
                <a:cs typeface="SimSun"/>
              </a:rPr>
              <a:t>e</a:t>
            </a:r>
            <a:r>
              <a:rPr sz="5100" spc="-1440" dirty="0">
                <a:solidFill>
                  <a:srgbClr val="FFFFFF"/>
                </a:solidFill>
                <a:latin typeface="SimSun"/>
                <a:cs typeface="SimSun"/>
              </a:rPr>
              <a:t> </a:t>
            </a:r>
            <a:r>
              <a:rPr sz="5100" spc="75" dirty="0">
                <a:solidFill>
                  <a:srgbClr val="FFFFFF"/>
                </a:solidFill>
                <a:latin typeface="SimSun"/>
                <a:cs typeface="SimSun"/>
              </a:rPr>
              <a:t>a</a:t>
            </a:r>
            <a:r>
              <a:rPr sz="5100" spc="240" dirty="0">
                <a:solidFill>
                  <a:srgbClr val="FFFFFF"/>
                </a:solidFill>
                <a:latin typeface="SimSun"/>
                <a:cs typeface="SimSun"/>
              </a:rPr>
              <a:t>n</a:t>
            </a:r>
            <a:r>
              <a:rPr sz="5100" spc="180" dirty="0">
                <a:solidFill>
                  <a:srgbClr val="FFFFFF"/>
                </a:solidFill>
                <a:latin typeface="SimSun"/>
                <a:cs typeface="SimSun"/>
              </a:rPr>
              <a:t>y  </a:t>
            </a:r>
            <a:r>
              <a:rPr sz="5100" spc="-125" dirty="0">
                <a:solidFill>
                  <a:srgbClr val="FFFFFF"/>
                </a:solidFill>
                <a:latin typeface="SimSun"/>
                <a:cs typeface="SimSun"/>
              </a:rPr>
              <a:t>questions?</a:t>
            </a:r>
            <a:endParaRPr sz="5100" dirty="0">
              <a:latin typeface="SimSun"/>
              <a:cs typeface="SimSun"/>
            </a:endParaRPr>
          </a:p>
          <a:p>
            <a:pPr algn="ctr">
              <a:lnSpc>
                <a:spcPts val="3365"/>
              </a:lnSpc>
              <a:spcBef>
                <a:spcPts val="2655"/>
              </a:spcBef>
            </a:pPr>
            <a:r>
              <a:rPr lang="en-US" sz="3050" spc="-75" dirty="0">
                <a:solidFill>
                  <a:srgbClr val="FFFFFF"/>
                </a:solidFill>
                <a:latin typeface="Trebuchet MS"/>
                <a:cs typeface="Trebuchet MS"/>
                <a:hlinkClick r:id="rId2"/>
              </a:rPr>
              <a:t>mpapavangjeli</a:t>
            </a:r>
            <a:r>
              <a:rPr sz="3050" spc="-75" dirty="0">
                <a:solidFill>
                  <a:srgbClr val="FFFFFF"/>
                </a:solidFill>
                <a:latin typeface="Trebuchet MS"/>
                <a:cs typeface="Trebuchet MS"/>
                <a:hlinkClick r:id="rId2"/>
              </a:rPr>
              <a:t>@</a:t>
            </a:r>
            <a:r>
              <a:rPr lang="en-US" sz="3050" spc="-75" dirty="0" smtClean="0">
                <a:solidFill>
                  <a:srgbClr val="FFFFFF"/>
                </a:solidFill>
                <a:latin typeface="Trebuchet MS"/>
                <a:cs typeface="Trebuchet MS"/>
                <a:hlinkClick r:id="rId2"/>
              </a:rPr>
              <a:t>bankofalbania.org</a:t>
            </a:r>
            <a:endParaRPr lang="en-US" sz="3050" spc="-75" dirty="0" smtClean="0">
              <a:solidFill>
                <a:srgbClr val="FFFFFF"/>
              </a:solidFill>
              <a:latin typeface="Trebuchet MS"/>
              <a:cs typeface="Trebuchet MS"/>
            </a:endParaRPr>
          </a:p>
          <a:p>
            <a:pPr algn="ctr">
              <a:lnSpc>
                <a:spcPts val="3365"/>
              </a:lnSpc>
              <a:spcBef>
                <a:spcPts val="2655"/>
              </a:spcBef>
            </a:pPr>
            <a:r>
              <a:rPr lang="en-US" sz="3050" spc="-75" dirty="0" smtClean="0">
                <a:solidFill>
                  <a:srgbClr val="FFFFFF"/>
                </a:solidFill>
                <a:latin typeface="Trebuchet MS"/>
                <a:cs typeface="Trebuchet MS"/>
                <a:hlinkClick r:id="rId3"/>
              </a:rPr>
              <a:t>mtopalli@bankofalbania.org</a:t>
            </a:r>
            <a:endParaRPr lang="en-US" sz="3050" spc="-75" dirty="0" smtClean="0">
              <a:solidFill>
                <a:srgbClr val="FFFFFF"/>
              </a:solidFill>
              <a:latin typeface="Trebuchet MS"/>
              <a:cs typeface="Trebuchet MS"/>
            </a:endParaRPr>
          </a:p>
          <a:p>
            <a:pPr algn="ctr">
              <a:lnSpc>
                <a:spcPts val="3365"/>
              </a:lnSpc>
              <a:spcBef>
                <a:spcPts val="2655"/>
              </a:spcBef>
            </a:pPr>
            <a:endParaRPr lang="en-US" sz="3050" spc="-75" dirty="0">
              <a:solidFill>
                <a:srgbClr val="FFFFFF"/>
              </a:solidFill>
              <a:latin typeface="Trebuchet MS"/>
              <a:cs typeface="Trebuchet MS"/>
            </a:endParaRPr>
          </a:p>
        </p:txBody>
      </p:sp>
      <p:sp>
        <p:nvSpPr>
          <p:cNvPr id="18" name="object 18"/>
          <p:cNvSpPr/>
          <p:nvPr/>
        </p:nvSpPr>
        <p:spPr>
          <a:xfrm>
            <a:off x="2287522" y="4498134"/>
            <a:ext cx="6029325" cy="95250"/>
          </a:xfrm>
          <a:custGeom>
            <a:avLst/>
            <a:gdLst/>
            <a:ahLst/>
            <a:cxnLst/>
            <a:rect l="l" t="t" r="r" b="b"/>
            <a:pathLst>
              <a:path w="6029325" h="95250">
                <a:moveTo>
                  <a:pt x="6029324" y="95249"/>
                </a:moveTo>
                <a:lnTo>
                  <a:pt x="0" y="95249"/>
                </a:lnTo>
                <a:lnTo>
                  <a:pt x="0" y="0"/>
                </a:lnTo>
                <a:lnTo>
                  <a:pt x="6029324" y="0"/>
                </a:lnTo>
                <a:lnTo>
                  <a:pt x="6029324" y="95249"/>
                </a:lnTo>
                <a:close/>
              </a:path>
            </a:pathLst>
          </a:custGeom>
          <a:solidFill>
            <a:srgbClr val="6FB0D9"/>
          </a:solidFill>
        </p:spPr>
        <p:txBody>
          <a:bodyPr wrap="square" lIns="0" tIns="0" rIns="0" bIns="0" rtlCol="0"/>
          <a:lstStyle/>
          <a:p>
            <a:endParaRPr/>
          </a:p>
        </p:txBody>
      </p:sp>
      <p:pic>
        <p:nvPicPr>
          <p:cNvPr id="19" name="Picture 18"/>
          <p:cNvPicPr>
            <a:picLocks noChangeAspect="1"/>
          </p:cNvPicPr>
          <p:nvPr/>
        </p:nvPicPr>
        <p:blipFill>
          <a:blip r:embed="rId4"/>
          <a:stretch>
            <a:fillRect/>
          </a:stretch>
        </p:blipFill>
        <p:spPr>
          <a:xfrm rot="2654431">
            <a:off x="11727425" y="4470860"/>
            <a:ext cx="1336732" cy="1277315"/>
          </a:xfrm>
          <a:prstGeom prst="rect">
            <a:avLst/>
          </a:prstGeom>
        </p:spPr>
      </p:pic>
      <p:pic>
        <p:nvPicPr>
          <p:cNvPr id="20" name="Picture 19"/>
          <p:cNvPicPr>
            <a:picLocks noChangeAspect="1"/>
          </p:cNvPicPr>
          <p:nvPr/>
        </p:nvPicPr>
        <p:blipFill>
          <a:blip r:embed="rId5"/>
          <a:stretch>
            <a:fillRect/>
          </a:stretch>
        </p:blipFill>
        <p:spPr>
          <a:xfrm rot="18919841">
            <a:off x="12679546" y="5300246"/>
            <a:ext cx="1284146" cy="1442897"/>
          </a:xfrm>
          <a:prstGeom prst="rect">
            <a:avLst/>
          </a:prstGeom>
        </p:spPr>
      </p:pic>
      <p:pic>
        <p:nvPicPr>
          <p:cNvPr id="21" name="Picture 20"/>
          <p:cNvPicPr>
            <a:picLocks noChangeAspect="1"/>
          </p:cNvPicPr>
          <p:nvPr/>
        </p:nvPicPr>
        <p:blipFill>
          <a:blip r:embed="rId6"/>
          <a:stretch>
            <a:fillRect/>
          </a:stretch>
        </p:blipFill>
        <p:spPr>
          <a:xfrm rot="18876739">
            <a:off x="10806415" y="5340201"/>
            <a:ext cx="1395922" cy="1387992"/>
          </a:xfrm>
          <a:prstGeom prst="rect">
            <a:avLst/>
          </a:prstGeom>
        </p:spPr>
      </p:pic>
      <p:pic>
        <p:nvPicPr>
          <p:cNvPr id="23" name="Picture 22"/>
          <p:cNvPicPr>
            <a:picLocks noChangeAspect="1"/>
          </p:cNvPicPr>
          <p:nvPr/>
        </p:nvPicPr>
        <p:blipFill>
          <a:blip r:embed="rId7"/>
          <a:stretch>
            <a:fillRect/>
          </a:stretch>
        </p:blipFill>
        <p:spPr>
          <a:xfrm>
            <a:off x="14258926" y="3783526"/>
            <a:ext cx="3964825" cy="4881843"/>
          </a:xfrm>
          <a:prstGeom prst="rect">
            <a:avLst/>
          </a:prstGeom>
        </p:spPr>
      </p:pic>
      <p:pic>
        <p:nvPicPr>
          <p:cNvPr id="25" name="Picture 24"/>
          <p:cNvPicPr>
            <a:picLocks noChangeAspect="1"/>
          </p:cNvPicPr>
          <p:nvPr/>
        </p:nvPicPr>
        <p:blipFill>
          <a:blip r:embed="rId8"/>
          <a:stretch>
            <a:fillRect/>
          </a:stretch>
        </p:blipFill>
        <p:spPr>
          <a:xfrm rot="2700310">
            <a:off x="11734518" y="6338113"/>
            <a:ext cx="1364213" cy="1368045"/>
          </a:xfrm>
          <a:prstGeom prst="rect">
            <a:avLst/>
          </a:prstGeom>
        </p:spPr>
      </p:pic>
      <p:sp>
        <p:nvSpPr>
          <p:cNvPr id="6" name="Slide Number Placeholder 5">
            <a:extLst>
              <a:ext uri="{FF2B5EF4-FFF2-40B4-BE49-F238E27FC236}">
                <a16:creationId xmlns="" xmlns:a16="http://schemas.microsoft.com/office/drawing/2014/main" id="{B110F916-0144-AC4A-9310-3BC80C38E9F7}"/>
              </a:ext>
            </a:extLst>
          </p:cNvPr>
          <p:cNvSpPr>
            <a:spLocks noGrp="1"/>
          </p:cNvSpPr>
          <p:nvPr>
            <p:ph type="sldNum" sz="quarter" idx="7"/>
          </p:nvPr>
        </p:nvSpPr>
        <p:spPr/>
        <p:txBody>
          <a:bodyPr/>
          <a:lstStyle/>
          <a:p>
            <a:fld id="{B6F15528-21DE-4FAA-801E-634DDDAF4B2B}" type="slidenum">
              <a:rPr lang="en-GB" smtClean="0"/>
              <a:t>19</a:t>
            </a:fld>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2566035" cy="2669540"/>
          </a:xfrm>
          <a:custGeom>
            <a:avLst/>
            <a:gdLst/>
            <a:ahLst/>
            <a:cxnLst/>
            <a:rect l="l" t="t" r="r" b="b"/>
            <a:pathLst>
              <a:path w="2566035" h="2669540">
                <a:moveTo>
                  <a:pt x="827410" y="2669063"/>
                </a:moveTo>
                <a:lnTo>
                  <a:pt x="0" y="1841653"/>
                </a:lnTo>
                <a:lnTo>
                  <a:pt x="0" y="19848"/>
                </a:lnTo>
                <a:lnTo>
                  <a:pt x="19848" y="0"/>
                </a:lnTo>
                <a:lnTo>
                  <a:pt x="1634971" y="0"/>
                </a:lnTo>
                <a:lnTo>
                  <a:pt x="2565721" y="930749"/>
                </a:lnTo>
                <a:lnTo>
                  <a:pt x="827410" y="2669063"/>
                </a:lnTo>
                <a:close/>
              </a:path>
            </a:pathLst>
          </a:custGeom>
          <a:solidFill>
            <a:srgbClr val="484B67"/>
          </a:solidFill>
        </p:spPr>
        <p:txBody>
          <a:bodyPr wrap="square" lIns="0" tIns="0" rIns="0" bIns="0" rtlCol="0"/>
          <a:lstStyle/>
          <a:p>
            <a:endParaRPr/>
          </a:p>
        </p:txBody>
      </p:sp>
      <p:pic>
        <p:nvPicPr>
          <p:cNvPr id="6" name="object 6"/>
          <p:cNvPicPr/>
          <p:nvPr/>
        </p:nvPicPr>
        <p:blipFill>
          <a:blip r:embed="rId2" cstate="print"/>
          <a:stretch>
            <a:fillRect/>
          </a:stretch>
        </p:blipFill>
        <p:spPr>
          <a:xfrm>
            <a:off x="1175794" y="0"/>
            <a:ext cx="6372127" cy="6049466"/>
          </a:xfrm>
          <a:prstGeom prst="rect">
            <a:avLst/>
          </a:prstGeom>
        </p:spPr>
      </p:pic>
      <p:sp>
        <p:nvSpPr>
          <p:cNvPr id="7" name="object 7"/>
          <p:cNvSpPr txBox="1">
            <a:spLocks noGrp="1"/>
          </p:cNvSpPr>
          <p:nvPr>
            <p:ph type="title"/>
          </p:nvPr>
        </p:nvSpPr>
        <p:spPr>
          <a:xfrm>
            <a:off x="8615449" y="1353342"/>
            <a:ext cx="4396740" cy="962660"/>
          </a:xfrm>
          <a:prstGeom prst="rect">
            <a:avLst/>
          </a:prstGeom>
        </p:spPr>
        <p:txBody>
          <a:bodyPr vert="horz" wrap="square" lIns="0" tIns="12700" rIns="0" bIns="0" rtlCol="0">
            <a:spAutoFit/>
          </a:bodyPr>
          <a:lstStyle/>
          <a:p>
            <a:pPr marL="12700">
              <a:lnSpc>
                <a:spcPct val="100000"/>
              </a:lnSpc>
              <a:spcBef>
                <a:spcPts val="100"/>
              </a:spcBef>
            </a:pPr>
            <a:r>
              <a:rPr lang="en-US" sz="6150" spc="-210" dirty="0"/>
              <a:t>Outline</a:t>
            </a:r>
            <a:endParaRPr sz="6150" dirty="0"/>
          </a:p>
        </p:txBody>
      </p:sp>
      <p:sp>
        <p:nvSpPr>
          <p:cNvPr id="10" name="object 10"/>
          <p:cNvSpPr txBox="1"/>
          <p:nvPr/>
        </p:nvSpPr>
        <p:spPr>
          <a:xfrm>
            <a:off x="7547921" y="3538979"/>
            <a:ext cx="8911279" cy="6833537"/>
          </a:xfrm>
          <a:prstGeom prst="rect">
            <a:avLst/>
          </a:prstGeom>
        </p:spPr>
        <p:txBody>
          <a:bodyPr vert="horz" wrap="square" lIns="0" tIns="12065" rIns="0" bIns="0" rtlCol="0">
            <a:spAutoFit/>
          </a:bodyPr>
          <a:lstStyle/>
          <a:p>
            <a:pPr marL="469900" marR="5080" indent="-457200">
              <a:lnSpc>
                <a:spcPct val="100800"/>
              </a:lnSpc>
              <a:spcBef>
                <a:spcPts val="95"/>
              </a:spcBef>
              <a:buFont typeface="Arial" panose="020B0604020202020204" pitchFamily="34" charset="0"/>
              <a:buChar char="•"/>
            </a:pPr>
            <a:r>
              <a:rPr lang="en-US" sz="3600" spc="-70" dirty="0">
                <a:ln>
                  <a:solidFill>
                    <a:schemeClr val="bg2">
                      <a:lumMod val="50000"/>
                    </a:schemeClr>
                  </a:solidFill>
                </a:ln>
                <a:solidFill>
                  <a:srgbClr val="FFFFFF"/>
                </a:solidFill>
                <a:latin typeface="Trebuchet MS"/>
                <a:cs typeface="Trebuchet MS"/>
              </a:rPr>
              <a:t>Introduction</a:t>
            </a:r>
          </a:p>
          <a:p>
            <a:pPr marL="12700" marR="5080">
              <a:lnSpc>
                <a:spcPct val="100800"/>
              </a:lnSpc>
              <a:spcBef>
                <a:spcPts val="95"/>
              </a:spcBef>
            </a:pPr>
            <a:r>
              <a:rPr sz="3600" spc="-270" dirty="0">
                <a:solidFill>
                  <a:srgbClr val="FFFFFF"/>
                </a:solidFill>
                <a:latin typeface="Trebuchet MS"/>
                <a:cs typeface="Trebuchet MS"/>
              </a:rPr>
              <a:t> </a:t>
            </a:r>
            <a:endParaRPr lang="en-US" sz="3600" spc="-270" dirty="0">
              <a:solidFill>
                <a:srgbClr val="FFFFFF"/>
              </a:solidFill>
              <a:latin typeface="Trebuchet MS"/>
              <a:cs typeface="Trebuchet MS"/>
            </a:endParaRPr>
          </a:p>
          <a:p>
            <a:pPr marL="469900" marR="5080" indent="-457200">
              <a:lnSpc>
                <a:spcPct val="100800"/>
              </a:lnSpc>
              <a:spcBef>
                <a:spcPts val="95"/>
              </a:spcBef>
              <a:buFont typeface="Arial" panose="020B0604020202020204" pitchFamily="34" charset="0"/>
              <a:buChar char="•"/>
            </a:pPr>
            <a:r>
              <a:rPr lang="en-GB" sz="3600" spc="-270" dirty="0">
                <a:solidFill>
                  <a:srgbClr val="FFFFFF"/>
                </a:solidFill>
                <a:latin typeface="Trebuchet MS"/>
                <a:cs typeface="Trebuchet MS"/>
              </a:rPr>
              <a:t>Literature review</a:t>
            </a:r>
          </a:p>
          <a:p>
            <a:pPr marL="12700" marR="5080">
              <a:lnSpc>
                <a:spcPct val="100800"/>
              </a:lnSpc>
              <a:spcBef>
                <a:spcPts val="95"/>
              </a:spcBef>
            </a:pPr>
            <a:r>
              <a:rPr lang="en-GB" sz="3600" spc="-270" dirty="0">
                <a:solidFill>
                  <a:srgbClr val="FFFFFF"/>
                </a:solidFill>
                <a:latin typeface="Trebuchet MS"/>
                <a:cs typeface="Trebuchet MS"/>
              </a:rPr>
              <a:t> </a:t>
            </a:r>
          </a:p>
          <a:p>
            <a:pPr marL="469900" marR="5080" indent="-457200">
              <a:lnSpc>
                <a:spcPct val="100800"/>
              </a:lnSpc>
              <a:spcBef>
                <a:spcPts val="95"/>
              </a:spcBef>
              <a:buFont typeface="Arial" panose="020B0604020202020204" pitchFamily="34" charset="0"/>
              <a:buChar char="•"/>
            </a:pPr>
            <a:r>
              <a:rPr lang="en-GB" sz="3600" spc="-270" dirty="0">
                <a:solidFill>
                  <a:srgbClr val="FFFFFF"/>
                </a:solidFill>
                <a:latin typeface="Trebuchet MS"/>
                <a:cs typeface="Trebuchet MS"/>
              </a:rPr>
              <a:t>Methodology</a:t>
            </a:r>
          </a:p>
          <a:p>
            <a:pPr marL="12700" marR="5080">
              <a:lnSpc>
                <a:spcPct val="100800"/>
              </a:lnSpc>
              <a:spcBef>
                <a:spcPts val="95"/>
              </a:spcBef>
            </a:pPr>
            <a:r>
              <a:rPr lang="en-GB" sz="3600" spc="-270" dirty="0">
                <a:solidFill>
                  <a:srgbClr val="FFFFFF"/>
                </a:solidFill>
                <a:latin typeface="Trebuchet MS"/>
                <a:cs typeface="Trebuchet MS"/>
              </a:rPr>
              <a:t> </a:t>
            </a:r>
          </a:p>
          <a:p>
            <a:pPr marL="469900" marR="5080" indent="-457200">
              <a:lnSpc>
                <a:spcPct val="100800"/>
              </a:lnSpc>
              <a:spcBef>
                <a:spcPts val="95"/>
              </a:spcBef>
              <a:buFont typeface="Arial" panose="020B0604020202020204" pitchFamily="34" charset="0"/>
              <a:buChar char="•"/>
            </a:pPr>
            <a:r>
              <a:rPr lang="en-GB" sz="3600" spc="-270" dirty="0">
                <a:solidFill>
                  <a:srgbClr val="FFFFFF"/>
                </a:solidFill>
                <a:latin typeface="Trebuchet MS"/>
                <a:cs typeface="Trebuchet MS"/>
              </a:rPr>
              <a:t>Empirical results</a:t>
            </a:r>
          </a:p>
          <a:p>
            <a:pPr marL="12700" marR="5080">
              <a:lnSpc>
                <a:spcPct val="100800"/>
              </a:lnSpc>
              <a:spcBef>
                <a:spcPts val="95"/>
              </a:spcBef>
            </a:pPr>
            <a:endParaRPr lang="en-GB" sz="3600" spc="-270" dirty="0">
              <a:solidFill>
                <a:srgbClr val="FFFFFF"/>
              </a:solidFill>
              <a:latin typeface="Trebuchet MS"/>
              <a:cs typeface="Trebuchet MS"/>
            </a:endParaRPr>
          </a:p>
          <a:p>
            <a:pPr marL="469900" marR="5080" indent="-457200">
              <a:lnSpc>
                <a:spcPct val="100800"/>
              </a:lnSpc>
              <a:spcBef>
                <a:spcPts val="95"/>
              </a:spcBef>
              <a:buFont typeface="Arial" panose="020B0604020202020204" pitchFamily="34" charset="0"/>
              <a:buChar char="•"/>
            </a:pPr>
            <a:r>
              <a:rPr lang="en-GB" sz="3600" spc="-270" dirty="0">
                <a:solidFill>
                  <a:srgbClr val="FFFFFF"/>
                </a:solidFill>
                <a:latin typeface="Trebuchet MS"/>
                <a:cs typeface="Trebuchet MS"/>
              </a:rPr>
              <a:t>Final remarks</a:t>
            </a:r>
            <a:endParaRPr lang="en-US" sz="3600" spc="-270" dirty="0">
              <a:solidFill>
                <a:srgbClr val="FFFFFF"/>
              </a:solidFill>
              <a:latin typeface="Trebuchet MS"/>
              <a:cs typeface="Trebuchet MS"/>
            </a:endParaRPr>
          </a:p>
          <a:p>
            <a:pPr marL="12700" marR="5080">
              <a:lnSpc>
                <a:spcPct val="100800"/>
              </a:lnSpc>
              <a:spcBef>
                <a:spcPts val="95"/>
              </a:spcBef>
            </a:pPr>
            <a:endParaRPr lang="en-US" sz="3600" spc="-270" dirty="0">
              <a:solidFill>
                <a:srgbClr val="FFFFFF"/>
              </a:solidFill>
              <a:latin typeface="Trebuchet MS"/>
              <a:cs typeface="Trebuchet MS"/>
            </a:endParaRPr>
          </a:p>
          <a:p>
            <a:pPr marL="12700" marR="5080">
              <a:lnSpc>
                <a:spcPct val="100800"/>
              </a:lnSpc>
              <a:spcBef>
                <a:spcPts val="95"/>
              </a:spcBef>
            </a:pPr>
            <a:endParaRPr lang="en-US" sz="3600" spc="-90" dirty="0">
              <a:solidFill>
                <a:srgbClr val="FFFFFF"/>
              </a:solidFill>
              <a:latin typeface="Trebuchet MS"/>
              <a:cs typeface="Trebuchet MS"/>
            </a:endParaRPr>
          </a:p>
          <a:p>
            <a:pPr marL="12700" marR="5080">
              <a:lnSpc>
                <a:spcPct val="100800"/>
              </a:lnSpc>
              <a:spcBef>
                <a:spcPts val="95"/>
              </a:spcBef>
            </a:pPr>
            <a:endParaRPr lang="en-US" sz="3600" spc="-90" dirty="0">
              <a:solidFill>
                <a:srgbClr val="FFFFFF"/>
              </a:solidFill>
              <a:latin typeface="Trebuchet MS"/>
              <a:cs typeface="Trebuchet MS"/>
            </a:endParaRPr>
          </a:p>
        </p:txBody>
      </p:sp>
      <p:sp>
        <p:nvSpPr>
          <p:cNvPr id="11" name="object 11"/>
          <p:cNvSpPr/>
          <p:nvPr/>
        </p:nvSpPr>
        <p:spPr>
          <a:xfrm>
            <a:off x="8588499" y="2830477"/>
            <a:ext cx="3571875" cy="95250"/>
          </a:xfrm>
          <a:custGeom>
            <a:avLst/>
            <a:gdLst/>
            <a:ahLst/>
            <a:cxnLst/>
            <a:rect l="l" t="t" r="r" b="b"/>
            <a:pathLst>
              <a:path w="3571875" h="95250">
                <a:moveTo>
                  <a:pt x="3571874" y="95249"/>
                </a:moveTo>
                <a:lnTo>
                  <a:pt x="0" y="95249"/>
                </a:lnTo>
                <a:lnTo>
                  <a:pt x="0" y="0"/>
                </a:lnTo>
                <a:lnTo>
                  <a:pt x="3571874" y="0"/>
                </a:lnTo>
                <a:lnTo>
                  <a:pt x="3571874" y="95249"/>
                </a:lnTo>
                <a:close/>
              </a:path>
            </a:pathLst>
          </a:custGeom>
          <a:solidFill>
            <a:srgbClr val="6FB0D9"/>
          </a:solidFill>
        </p:spPr>
        <p:txBody>
          <a:bodyPr wrap="square" lIns="0" tIns="0" rIns="0" bIns="0" rtlCol="0"/>
          <a:lstStyle/>
          <a:p>
            <a:endParaRPr/>
          </a:p>
        </p:txBody>
      </p:sp>
      <p:pic>
        <p:nvPicPr>
          <p:cNvPr id="16" name="Picture 15"/>
          <p:cNvPicPr>
            <a:picLocks noChangeAspect="1"/>
          </p:cNvPicPr>
          <p:nvPr/>
        </p:nvPicPr>
        <p:blipFill>
          <a:blip r:embed="rId3"/>
          <a:stretch>
            <a:fillRect/>
          </a:stretch>
        </p:blipFill>
        <p:spPr>
          <a:xfrm rot="18905599">
            <a:off x="-633957" y="3592907"/>
            <a:ext cx="3619500" cy="4591050"/>
          </a:xfrm>
          <a:prstGeom prst="rect">
            <a:avLst/>
          </a:prstGeom>
        </p:spPr>
      </p:pic>
      <p:pic>
        <p:nvPicPr>
          <p:cNvPr id="17" name="Picture 16"/>
          <p:cNvPicPr>
            <a:picLocks noChangeAspect="1"/>
          </p:cNvPicPr>
          <p:nvPr/>
        </p:nvPicPr>
        <p:blipFill>
          <a:blip r:embed="rId4"/>
          <a:stretch>
            <a:fillRect/>
          </a:stretch>
        </p:blipFill>
        <p:spPr>
          <a:xfrm rot="18847934">
            <a:off x="2757091" y="7006542"/>
            <a:ext cx="3732306" cy="4595546"/>
          </a:xfrm>
          <a:prstGeom prst="rect">
            <a:avLst/>
          </a:prstGeom>
        </p:spPr>
      </p:pic>
      <p:sp>
        <p:nvSpPr>
          <p:cNvPr id="4" name="Slide Number Placeholder 3">
            <a:extLst>
              <a:ext uri="{FF2B5EF4-FFF2-40B4-BE49-F238E27FC236}">
                <a16:creationId xmlns="" xmlns:a16="http://schemas.microsoft.com/office/drawing/2014/main" id="{F09543E5-A9BA-D6E5-0418-2BB859C8F4ED}"/>
              </a:ext>
            </a:extLst>
          </p:cNvPr>
          <p:cNvSpPr>
            <a:spLocks noGrp="1"/>
          </p:cNvSpPr>
          <p:nvPr>
            <p:ph type="sldNum" sz="quarter" idx="7"/>
          </p:nvPr>
        </p:nvSpPr>
        <p:spPr/>
        <p:txBody>
          <a:bodyPr/>
          <a:lstStyle/>
          <a:p>
            <a:fld id="{B6F15528-21DE-4FAA-801E-634DDDAF4B2B}" type="slidenum">
              <a:rPr lang="en-GB" smtClean="0"/>
              <a:t>2</a:t>
            </a:fld>
            <a:endParaRPr lang="en-GB"/>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2566035" cy="2669540"/>
          </a:xfrm>
          <a:custGeom>
            <a:avLst/>
            <a:gdLst/>
            <a:ahLst/>
            <a:cxnLst/>
            <a:rect l="l" t="t" r="r" b="b"/>
            <a:pathLst>
              <a:path w="2566035" h="2669540">
                <a:moveTo>
                  <a:pt x="827410" y="2669063"/>
                </a:moveTo>
                <a:lnTo>
                  <a:pt x="0" y="1841653"/>
                </a:lnTo>
                <a:lnTo>
                  <a:pt x="0" y="19848"/>
                </a:lnTo>
                <a:lnTo>
                  <a:pt x="19848" y="0"/>
                </a:lnTo>
                <a:lnTo>
                  <a:pt x="1634971" y="0"/>
                </a:lnTo>
                <a:lnTo>
                  <a:pt x="2565721" y="930749"/>
                </a:lnTo>
                <a:lnTo>
                  <a:pt x="827410" y="2669063"/>
                </a:lnTo>
                <a:close/>
              </a:path>
            </a:pathLst>
          </a:custGeom>
          <a:solidFill>
            <a:srgbClr val="484B67"/>
          </a:solidFill>
        </p:spPr>
        <p:txBody>
          <a:bodyPr wrap="square" lIns="0" tIns="0" rIns="0" bIns="0" rtlCol="0"/>
          <a:lstStyle/>
          <a:p>
            <a:endParaRPr/>
          </a:p>
        </p:txBody>
      </p:sp>
      <p:pic>
        <p:nvPicPr>
          <p:cNvPr id="6" name="object 6"/>
          <p:cNvPicPr/>
          <p:nvPr/>
        </p:nvPicPr>
        <p:blipFill>
          <a:blip r:embed="rId2" cstate="print"/>
          <a:stretch>
            <a:fillRect/>
          </a:stretch>
        </p:blipFill>
        <p:spPr>
          <a:xfrm>
            <a:off x="1175794" y="0"/>
            <a:ext cx="6372127" cy="6049466"/>
          </a:xfrm>
          <a:prstGeom prst="rect">
            <a:avLst/>
          </a:prstGeom>
        </p:spPr>
      </p:pic>
      <p:sp>
        <p:nvSpPr>
          <p:cNvPr id="7" name="object 7"/>
          <p:cNvSpPr txBox="1">
            <a:spLocks noGrp="1"/>
          </p:cNvSpPr>
          <p:nvPr>
            <p:ph type="title"/>
          </p:nvPr>
        </p:nvSpPr>
        <p:spPr>
          <a:xfrm>
            <a:off x="8615449" y="1353342"/>
            <a:ext cx="4396740" cy="962660"/>
          </a:xfrm>
          <a:prstGeom prst="rect">
            <a:avLst/>
          </a:prstGeom>
        </p:spPr>
        <p:txBody>
          <a:bodyPr vert="horz" wrap="square" lIns="0" tIns="12700" rIns="0" bIns="0" rtlCol="0">
            <a:spAutoFit/>
          </a:bodyPr>
          <a:lstStyle/>
          <a:p>
            <a:pPr marL="12700">
              <a:lnSpc>
                <a:spcPct val="100000"/>
              </a:lnSpc>
              <a:spcBef>
                <a:spcPts val="100"/>
              </a:spcBef>
            </a:pPr>
            <a:r>
              <a:rPr sz="6150" spc="-210" dirty="0"/>
              <a:t>Introduction</a:t>
            </a:r>
            <a:endParaRPr sz="6150" dirty="0"/>
          </a:p>
        </p:txBody>
      </p:sp>
      <p:sp>
        <p:nvSpPr>
          <p:cNvPr id="10" name="object 10"/>
          <p:cNvSpPr txBox="1"/>
          <p:nvPr/>
        </p:nvSpPr>
        <p:spPr>
          <a:xfrm>
            <a:off x="8458200" y="3516655"/>
            <a:ext cx="8534400" cy="4803879"/>
          </a:xfrm>
          <a:prstGeom prst="rect">
            <a:avLst/>
          </a:prstGeom>
        </p:spPr>
        <p:txBody>
          <a:bodyPr vert="horz" wrap="square" lIns="0" tIns="12065" rIns="0" bIns="0" rtlCol="0">
            <a:spAutoFit/>
          </a:bodyPr>
          <a:lstStyle/>
          <a:p>
            <a:pPr marL="12700" marR="5080">
              <a:lnSpc>
                <a:spcPct val="100800"/>
              </a:lnSpc>
              <a:spcBef>
                <a:spcPts val="95"/>
              </a:spcBef>
            </a:pPr>
            <a:r>
              <a:rPr lang="en-US" sz="3050" b="1" spc="-70" dirty="0">
                <a:ln>
                  <a:solidFill>
                    <a:schemeClr val="bg2">
                      <a:lumMod val="50000"/>
                    </a:schemeClr>
                  </a:solidFill>
                </a:ln>
                <a:solidFill>
                  <a:srgbClr val="FFFFFF"/>
                </a:solidFill>
                <a:latin typeface="Trebuchet MS"/>
                <a:cs typeface="Trebuchet MS"/>
              </a:rPr>
              <a:t>Extreme weather events </a:t>
            </a:r>
            <a:r>
              <a:rPr lang="en-US" sz="3050" spc="-70" dirty="0">
                <a:solidFill>
                  <a:srgbClr val="FFFFFF"/>
                </a:solidFill>
                <a:latin typeface="Trebuchet MS"/>
                <a:cs typeface="Trebuchet MS"/>
              </a:rPr>
              <a:t>are becoming more frequent and intense, with significant economic impacts</a:t>
            </a:r>
            <a:r>
              <a:rPr sz="3050" spc="-440" dirty="0">
                <a:solidFill>
                  <a:srgbClr val="FFFFFF"/>
                </a:solidFill>
                <a:latin typeface="Trebuchet MS"/>
                <a:cs typeface="Trebuchet MS"/>
              </a:rPr>
              <a:t>.</a:t>
            </a:r>
            <a:r>
              <a:rPr sz="3050" spc="-270" dirty="0">
                <a:solidFill>
                  <a:srgbClr val="FFFFFF"/>
                </a:solidFill>
                <a:latin typeface="Trebuchet MS"/>
                <a:cs typeface="Trebuchet MS"/>
              </a:rPr>
              <a:t> </a:t>
            </a:r>
            <a:endParaRPr lang="en-US" sz="3050" spc="-270" dirty="0">
              <a:solidFill>
                <a:srgbClr val="FFFFFF"/>
              </a:solidFill>
              <a:latin typeface="Trebuchet MS"/>
              <a:cs typeface="Trebuchet MS"/>
            </a:endParaRPr>
          </a:p>
          <a:p>
            <a:pPr marL="12700" marR="5080">
              <a:lnSpc>
                <a:spcPct val="100800"/>
              </a:lnSpc>
              <a:spcBef>
                <a:spcPts val="95"/>
              </a:spcBef>
            </a:pPr>
            <a:endParaRPr lang="en-US" sz="3050" spc="-270" dirty="0">
              <a:solidFill>
                <a:srgbClr val="FFFFFF"/>
              </a:solidFill>
              <a:latin typeface="Trebuchet MS"/>
              <a:cs typeface="Trebuchet MS"/>
            </a:endParaRPr>
          </a:p>
          <a:p>
            <a:pPr marL="12700" marR="5080">
              <a:lnSpc>
                <a:spcPct val="100800"/>
              </a:lnSpc>
              <a:spcBef>
                <a:spcPts val="95"/>
              </a:spcBef>
            </a:pPr>
            <a:r>
              <a:rPr sz="3050" spc="-95" dirty="0">
                <a:solidFill>
                  <a:srgbClr val="FFFFFF"/>
                </a:solidFill>
                <a:latin typeface="Trebuchet MS"/>
                <a:cs typeface="Trebuchet MS"/>
              </a:rPr>
              <a:t>T</a:t>
            </a:r>
            <a:r>
              <a:rPr sz="3050" spc="10" dirty="0">
                <a:solidFill>
                  <a:srgbClr val="FFFFFF"/>
                </a:solidFill>
                <a:latin typeface="Trebuchet MS"/>
                <a:cs typeface="Trebuchet MS"/>
              </a:rPr>
              <a:t>h</a:t>
            </a:r>
            <a:r>
              <a:rPr sz="3050" spc="-185" dirty="0">
                <a:solidFill>
                  <a:srgbClr val="FFFFFF"/>
                </a:solidFill>
                <a:latin typeface="Trebuchet MS"/>
                <a:cs typeface="Trebuchet MS"/>
              </a:rPr>
              <a:t>i</a:t>
            </a:r>
            <a:r>
              <a:rPr sz="3050" spc="45" dirty="0">
                <a:solidFill>
                  <a:srgbClr val="FFFFFF"/>
                </a:solidFill>
                <a:latin typeface="Trebuchet MS"/>
                <a:cs typeface="Trebuchet MS"/>
              </a:rPr>
              <a:t>s</a:t>
            </a:r>
            <a:r>
              <a:rPr sz="3050" spc="-215" dirty="0">
                <a:solidFill>
                  <a:srgbClr val="FFFFFF"/>
                </a:solidFill>
                <a:latin typeface="Trebuchet MS"/>
                <a:cs typeface="Trebuchet MS"/>
              </a:rPr>
              <a:t> </a:t>
            </a:r>
            <a:r>
              <a:rPr lang="en-US" sz="3050" spc="-40" dirty="0" smtClean="0">
                <a:solidFill>
                  <a:srgbClr val="FFFFFF"/>
                </a:solidFill>
                <a:latin typeface="Trebuchet MS"/>
                <a:cs typeface="Trebuchet MS"/>
              </a:rPr>
              <a:t>paper</a:t>
            </a:r>
            <a:r>
              <a:rPr lang="en-US" sz="3050" spc="10" dirty="0" smtClean="0">
                <a:solidFill>
                  <a:srgbClr val="FFFFFF"/>
                </a:solidFill>
                <a:latin typeface="Trebuchet MS"/>
                <a:cs typeface="Trebuchet MS"/>
              </a:rPr>
              <a:t> </a:t>
            </a:r>
            <a:r>
              <a:rPr sz="3050" spc="-130" dirty="0">
                <a:solidFill>
                  <a:srgbClr val="FFFFFF"/>
                </a:solidFill>
                <a:latin typeface="Trebuchet MS"/>
                <a:cs typeface="Trebuchet MS"/>
              </a:rPr>
              <a:t>e</a:t>
            </a:r>
            <a:r>
              <a:rPr sz="3050" spc="50" dirty="0">
                <a:solidFill>
                  <a:srgbClr val="FFFFFF"/>
                </a:solidFill>
                <a:latin typeface="Trebuchet MS"/>
                <a:cs typeface="Trebuchet MS"/>
              </a:rPr>
              <a:t>x</a:t>
            </a:r>
            <a:r>
              <a:rPr sz="3050" spc="-40" dirty="0">
                <a:solidFill>
                  <a:srgbClr val="FFFFFF"/>
                </a:solidFill>
                <a:latin typeface="Trebuchet MS"/>
                <a:cs typeface="Trebuchet MS"/>
              </a:rPr>
              <a:t>p</a:t>
            </a:r>
            <a:r>
              <a:rPr sz="3050" spc="-215" dirty="0">
                <a:solidFill>
                  <a:srgbClr val="FFFFFF"/>
                </a:solidFill>
                <a:latin typeface="Trebuchet MS"/>
                <a:cs typeface="Trebuchet MS"/>
              </a:rPr>
              <a:t>l</a:t>
            </a:r>
            <a:r>
              <a:rPr sz="3050" spc="125" dirty="0">
                <a:solidFill>
                  <a:srgbClr val="FFFFFF"/>
                </a:solidFill>
                <a:latin typeface="Trebuchet MS"/>
                <a:cs typeface="Trebuchet MS"/>
              </a:rPr>
              <a:t>o</a:t>
            </a:r>
            <a:r>
              <a:rPr sz="3050" spc="-200" dirty="0">
                <a:solidFill>
                  <a:srgbClr val="FFFFFF"/>
                </a:solidFill>
                <a:latin typeface="Trebuchet MS"/>
                <a:cs typeface="Trebuchet MS"/>
              </a:rPr>
              <a:t>r</a:t>
            </a:r>
            <a:r>
              <a:rPr sz="3050" spc="-110" dirty="0">
                <a:solidFill>
                  <a:srgbClr val="FFFFFF"/>
                </a:solidFill>
                <a:latin typeface="Trebuchet MS"/>
                <a:cs typeface="Trebuchet MS"/>
              </a:rPr>
              <a:t>e</a:t>
            </a:r>
            <a:r>
              <a:rPr sz="3050" spc="45" dirty="0">
                <a:solidFill>
                  <a:srgbClr val="FFFFFF"/>
                </a:solidFill>
                <a:latin typeface="Trebuchet MS"/>
                <a:cs typeface="Trebuchet MS"/>
              </a:rPr>
              <a:t>s</a:t>
            </a:r>
            <a:r>
              <a:rPr sz="3050" spc="-215" dirty="0">
                <a:solidFill>
                  <a:srgbClr val="FFFFFF"/>
                </a:solidFill>
                <a:latin typeface="Trebuchet MS"/>
                <a:cs typeface="Trebuchet MS"/>
              </a:rPr>
              <a:t> </a:t>
            </a:r>
            <a:r>
              <a:rPr sz="3050" spc="-90" dirty="0" smtClean="0">
                <a:solidFill>
                  <a:srgbClr val="FFFFFF"/>
                </a:solidFill>
                <a:latin typeface="Trebuchet MS"/>
                <a:cs typeface="Trebuchet MS"/>
              </a:rPr>
              <a:t>t</a:t>
            </a:r>
            <a:r>
              <a:rPr sz="3050" spc="10" dirty="0" smtClean="0">
                <a:solidFill>
                  <a:srgbClr val="FFFFFF"/>
                </a:solidFill>
                <a:latin typeface="Trebuchet MS"/>
                <a:cs typeface="Trebuchet MS"/>
              </a:rPr>
              <a:t>h</a:t>
            </a:r>
            <a:r>
              <a:rPr sz="3050" spc="-110" dirty="0" smtClean="0">
                <a:solidFill>
                  <a:srgbClr val="FFFFFF"/>
                </a:solidFill>
                <a:latin typeface="Trebuchet MS"/>
                <a:cs typeface="Trebuchet MS"/>
              </a:rPr>
              <a:t>e</a:t>
            </a:r>
            <a:r>
              <a:rPr lang="en-US" sz="3050" spc="-110" dirty="0" smtClean="0">
                <a:solidFill>
                  <a:srgbClr val="FFFFFF"/>
                </a:solidFill>
                <a:latin typeface="Trebuchet MS"/>
                <a:cs typeface="Trebuchet MS"/>
              </a:rPr>
              <a:t> </a:t>
            </a:r>
            <a:r>
              <a:rPr lang="en-US" sz="3050" b="1" spc="-70" dirty="0" smtClean="0">
                <a:ln>
                  <a:solidFill>
                    <a:schemeClr val="bg2">
                      <a:lumMod val="50000"/>
                    </a:schemeClr>
                  </a:solidFill>
                </a:ln>
                <a:solidFill>
                  <a:srgbClr val="FFFFFF"/>
                </a:solidFill>
                <a:latin typeface="Trebuchet MS"/>
                <a:cs typeface="Trebuchet MS"/>
              </a:rPr>
              <a:t>financial </a:t>
            </a:r>
            <a:r>
              <a:rPr lang="en-US" sz="3050" spc="-40" dirty="0">
                <a:solidFill>
                  <a:srgbClr val="FFFFFF"/>
                </a:solidFill>
                <a:latin typeface="Trebuchet MS"/>
                <a:cs typeface="Trebuchet MS"/>
              </a:rPr>
              <a:t>and </a:t>
            </a:r>
            <a:r>
              <a:rPr lang="en-US" sz="3050" b="1" spc="-70" dirty="0">
                <a:ln>
                  <a:solidFill>
                    <a:schemeClr val="bg2">
                      <a:lumMod val="50000"/>
                    </a:schemeClr>
                  </a:solidFill>
                </a:ln>
                <a:solidFill>
                  <a:srgbClr val="FFFFFF"/>
                </a:solidFill>
                <a:latin typeface="Trebuchet MS"/>
                <a:cs typeface="Trebuchet MS"/>
              </a:rPr>
              <a:t>macroeconomic implications</a:t>
            </a:r>
            <a:r>
              <a:rPr sz="3050" b="1" spc="-70" dirty="0">
                <a:ln>
                  <a:solidFill>
                    <a:schemeClr val="bg2">
                      <a:lumMod val="50000"/>
                    </a:schemeClr>
                  </a:solidFill>
                </a:ln>
                <a:solidFill>
                  <a:srgbClr val="FFFFFF"/>
                </a:solidFill>
                <a:latin typeface="Trebuchet MS"/>
                <a:cs typeface="Trebuchet MS"/>
              </a:rPr>
              <a:t> </a:t>
            </a:r>
            <a:r>
              <a:rPr lang="en-US" sz="3050" spc="-90" dirty="0">
                <a:solidFill>
                  <a:srgbClr val="FFFFFF"/>
                </a:solidFill>
                <a:latin typeface="Trebuchet MS"/>
                <a:cs typeface="Trebuchet MS"/>
              </a:rPr>
              <a:t>of such events </a:t>
            </a:r>
            <a:r>
              <a:rPr lang="en-US" sz="3050" spc="-90" dirty="0" smtClean="0">
                <a:solidFill>
                  <a:srgbClr val="FFFFFF"/>
                </a:solidFill>
                <a:latin typeface="Trebuchet MS"/>
                <a:cs typeface="Trebuchet MS"/>
              </a:rPr>
              <a:t>in Central, Eastern and </a:t>
            </a:r>
            <a:r>
              <a:rPr lang="en-US" sz="3050" spc="-90" dirty="0">
                <a:solidFill>
                  <a:srgbClr val="FFFFFF"/>
                </a:solidFill>
                <a:latin typeface="Trebuchet MS"/>
                <a:cs typeface="Trebuchet MS"/>
              </a:rPr>
              <a:t>South-Eastern European countries </a:t>
            </a:r>
            <a:r>
              <a:rPr lang="en-US" sz="3050" spc="-95" dirty="0">
                <a:solidFill>
                  <a:srgbClr val="FFFFFF"/>
                </a:solidFill>
                <a:latin typeface="Trebuchet MS"/>
                <a:cs typeface="Trebuchet MS"/>
              </a:rPr>
              <a:t>from </a:t>
            </a:r>
            <a:r>
              <a:rPr lang="en-US" sz="3050" b="1" spc="-70" dirty="0" smtClean="0">
                <a:ln>
                  <a:solidFill>
                    <a:schemeClr val="bg2">
                      <a:lumMod val="50000"/>
                    </a:schemeClr>
                  </a:solidFill>
                </a:ln>
                <a:solidFill>
                  <a:srgbClr val="FFFFFF"/>
                </a:solidFill>
                <a:latin typeface="Trebuchet MS"/>
                <a:cs typeface="Trebuchet MS"/>
              </a:rPr>
              <a:t>2000-2022 </a:t>
            </a:r>
            <a:r>
              <a:rPr lang="en-US" sz="3050" spc="-90" dirty="0" smtClean="0">
                <a:solidFill>
                  <a:srgbClr val="FFFFFF"/>
                </a:solidFill>
                <a:latin typeface="Trebuchet MS"/>
                <a:cs typeface="Trebuchet MS"/>
              </a:rPr>
              <a:t>using </a:t>
            </a:r>
            <a:r>
              <a:rPr lang="en-US" sz="3050" spc="-95" dirty="0">
                <a:solidFill>
                  <a:srgbClr val="FFFFFF"/>
                </a:solidFill>
                <a:latin typeface="Trebuchet MS"/>
                <a:cs typeface="Trebuchet MS"/>
              </a:rPr>
              <a:t>a </a:t>
            </a:r>
            <a:r>
              <a:rPr lang="en-US" sz="3050" b="1" spc="-70" dirty="0">
                <a:ln>
                  <a:solidFill>
                    <a:schemeClr val="bg2">
                      <a:lumMod val="50000"/>
                    </a:schemeClr>
                  </a:solidFill>
                </a:ln>
                <a:solidFill>
                  <a:srgbClr val="FFFFFF"/>
                </a:solidFill>
                <a:latin typeface="Trebuchet MS"/>
                <a:cs typeface="Trebuchet MS"/>
              </a:rPr>
              <a:t>VAR analysis</a:t>
            </a:r>
            <a:r>
              <a:rPr lang="en-US" sz="3050" spc="-95" dirty="0">
                <a:solidFill>
                  <a:srgbClr val="FFFFFF"/>
                </a:solidFill>
                <a:latin typeface="Trebuchet MS"/>
                <a:cs typeface="Trebuchet MS"/>
              </a:rPr>
              <a:t>.</a:t>
            </a:r>
          </a:p>
          <a:p>
            <a:pPr marL="12700" marR="5080">
              <a:lnSpc>
                <a:spcPct val="100800"/>
              </a:lnSpc>
              <a:spcBef>
                <a:spcPts val="95"/>
              </a:spcBef>
            </a:pPr>
            <a:endParaRPr lang="en-US" sz="3050" spc="-90" dirty="0">
              <a:solidFill>
                <a:srgbClr val="FFFFFF"/>
              </a:solidFill>
              <a:latin typeface="Trebuchet MS"/>
              <a:cs typeface="Trebuchet MS"/>
            </a:endParaRPr>
          </a:p>
          <a:p>
            <a:pPr marL="12700" marR="5080">
              <a:lnSpc>
                <a:spcPct val="100800"/>
              </a:lnSpc>
              <a:spcBef>
                <a:spcPts val="95"/>
              </a:spcBef>
            </a:pPr>
            <a:endParaRPr lang="en-US" sz="3050" spc="-90" dirty="0">
              <a:solidFill>
                <a:srgbClr val="FFFFFF"/>
              </a:solidFill>
              <a:latin typeface="Trebuchet MS"/>
              <a:cs typeface="Trebuchet MS"/>
            </a:endParaRPr>
          </a:p>
        </p:txBody>
      </p:sp>
      <p:sp>
        <p:nvSpPr>
          <p:cNvPr id="11" name="object 11"/>
          <p:cNvSpPr/>
          <p:nvPr/>
        </p:nvSpPr>
        <p:spPr>
          <a:xfrm>
            <a:off x="8588499" y="2830477"/>
            <a:ext cx="3571875" cy="95250"/>
          </a:xfrm>
          <a:custGeom>
            <a:avLst/>
            <a:gdLst/>
            <a:ahLst/>
            <a:cxnLst/>
            <a:rect l="l" t="t" r="r" b="b"/>
            <a:pathLst>
              <a:path w="3571875" h="95250">
                <a:moveTo>
                  <a:pt x="3571874" y="95249"/>
                </a:moveTo>
                <a:lnTo>
                  <a:pt x="0" y="95249"/>
                </a:lnTo>
                <a:lnTo>
                  <a:pt x="0" y="0"/>
                </a:lnTo>
                <a:lnTo>
                  <a:pt x="3571874" y="0"/>
                </a:lnTo>
                <a:lnTo>
                  <a:pt x="3571874" y="95249"/>
                </a:lnTo>
                <a:close/>
              </a:path>
            </a:pathLst>
          </a:custGeom>
          <a:solidFill>
            <a:srgbClr val="6FB0D9"/>
          </a:solidFill>
        </p:spPr>
        <p:txBody>
          <a:bodyPr wrap="square" lIns="0" tIns="0" rIns="0" bIns="0" rtlCol="0"/>
          <a:lstStyle/>
          <a:p>
            <a:endParaRPr/>
          </a:p>
        </p:txBody>
      </p:sp>
      <p:pic>
        <p:nvPicPr>
          <p:cNvPr id="16" name="Picture 15"/>
          <p:cNvPicPr>
            <a:picLocks noChangeAspect="1"/>
          </p:cNvPicPr>
          <p:nvPr/>
        </p:nvPicPr>
        <p:blipFill>
          <a:blip r:embed="rId3"/>
          <a:stretch>
            <a:fillRect/>
          </a:stretch>
        </p:blipFill>
        <p:spPr>
          <a:xfrm rot="18905599">
            <a:off x="-633957" y="3592907"/>
            <a:ext cx="3619500" cy="4591050"/>
          </a:xfrm>
          <a:prstGeom prst="rect">
            <a:avLst/>
          </a:prstGeom>
        </p:spPr>
      </p:pic>
      <p:pic>
        <p:nvPicPr>
          <p:cNvPr id="17" name="Picture 16"/>
          <p:cNvPicPr>
            <a:picLocks noChangeAspect="1"/>
          </p:cNvPicPr>
          <p:nvPr/>
        </p:nvPicPr>
        <p:blipFill>
          <a:blip r:embed="rId4"/>
          <a:stretch>
            <a:fillRect/>
          </a:stretch>
        </p:blipFill>
        <p:spPr>
          <a:xfrm rot="18847934">
            <a:off x="2757091" y="7006542"/>
            <a:ext cx="3732306" cy="4595546"/>
          </a:xfrm>
          <a:prstGeom prst="rect">
            <a:avLst/>
          </a:prstGeom>
        </p:spPr>
      </p:pic>
      <p:sp>
        <p:nvSpPr>
          <p:cNvPr id="3" name="Slide Number Placeholder 2">
            <a:extLst>
              <a:ext uri="{FF2B5EF4-FFF2-40B4-BE49-F238E27FC236}">
                <a16:creationId xmlns="" xmlns:a16="http://schemas.microsoft.com/office/drawing/2014/main" id="{1494A57F-B70B-262C-24F3-F8BAC0CC38CA}"/>
              </a:ext>
            </a:extLst>
          </p:cNvPr>
          <p:cNvSpPr>
            <a:spLocks noGrp="1"/>
          </p:cNvSpPr>
          <p:nvPr>
            <p:ph type="sldNum" sz="quarter" idx="7"/>
          </p:nvPr>
        </p:nvSpPr>
        <p:spPr/>
        <p:txBody>
          <a:bodyPr/>
          <a:lstStyle/>
          <a:p>
            <a:fld id="{B6F15528-21DE-4FAA-801E-634DDDAF4B2B}" type="slidenum">
              <a:rPr lang="en-GB" smtClean="0"/>
              <a:t>3</a:t>
            </a:fld>
            <a:endParaRPr lang="en-GB"/>
          </a:p>
        </p:txBody>
      </p:sp>
    </p:spTree>
    <p:extLst>
      <p:ext uri="{BB962C8B-B14F-4D97-AF65-F5344CB8AC3E}">
        <p14:creationId xmlns:p14="http://schemas.microsoft.com/office/powerpoint/2010/main" val="40888762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0667499" y="0"/>
            <a:ext cx="7620634" cy="5420995"/>
            <a:chOff x="10667499" y="0"/>
            <a:chExt cx="7620634" cy="5420995"/>
          </a:xfrm>
        </p:grpSpPr>
        <p:sp>
          <p:nvSpPr>
            <p:cNvPr id="3" name="object 3"/>
            <p:cNvSpPr/>
            <p:nvPr/>
          </p:nvSpPr>
          <p:spPr>
            <a:xfrm>
              <a:off x="11205248" y="0"/>
              <a:ext cx="7082790" cy="5093970"/>
            </a:xfrm>
            <a:custGeom>
              <a:avLst/>
              <a:gdLst/>
              <a:ahLst/>
              <a:cxnLst/>
              <a:rect l="l" t="t" r="r" b="b"/>
              <a:pathLst>
                <a:path w="7082790" h="5093970">
                  <a:moveTo>
                    <a:pt x="2938869" y="3168319"/>
                  </a:moveTo>
                  <a:lnTo>
                    <a:pt x="1738312" y="1965261"/>
                  </a:lnTo>
                  <a:lnTo>
                    <a:pt x="0" y="3703574"/>
                  </a:lnTo>
                  <a:lnTo>
                    <a:pt x="1200556" y="4906632"/>
                  </a:lnTo>
                  <a:lnTo>
                    <a:pt x="2938869" y="3168319"/>
                  </a:lnTo>
                  <a:close/>
                </a:path>
                <a:path w="7082790" h="5093970">
                  <a:moveTo>
                    <a:pt x="7082752" y="558800"/>
                  </a:moveTo>
                  <a:lnTo>
                    <a:pt x="6523952" y="0"/>
                  </a:lnTo>
                  <a:lnTo>
                    <a:pt x="3813962" y="0"/>
                  </a:lnTo>
                  <a:lnTo>
                    <a:pt x="1944751" y="1869224"/>
                  </a:lnTo>
                  <a:lnTo>
                    <a:pt x="5168963" y="5093436"/>
                  </a:lnTo>
                  <a:lnTo>
                    <a:pt x="7082752" y="3179648"/>
                  </a:lnTo>
                  <a:lnTo>
                    <a:pt x="7082752" y="558800"/>
                  </a:lnTo>
                  <a:close/>
                </a:path>
              </a:pathLst>
            </a:custGeom>
            <a:solidFill>
              <a:srgbClr val="6FB0D9"/>
            </a:solidFill>
          </p:spPr>
          <p:txBody>
            <a:bodyPr wrap="square" lIns="0" tIns="0" rIns="0" bIns="0" rtlCol="0"/>
            <a:lstStyle/>
            <a:p>
              <a:endParaRPr/>
            </a:p>
          </p:txBody>
        </p:sp>
        <p:sp>
          <p:nvSpPr>
            <p:cNvPr id="4" name="object 4"/>
            <p:cNvSpPr/>
            <p:nvPr/>
          </p:nvSpPr>
          <p:spPr>
            <a:xfrm>
              <a:off x="10667499" y="1430000"/>
              <a:ext cx="2371725" cy="2371725"/>
            </a:xfrm>
            <a:custGeom>
              <a:avLst/>
              <a:gdLst/>
              <a:ahLst/>
              <a:cxnLst/>
              <a:rect l="l" t="t" r="r" b="b"/>
              <a:pathLst>
                <a:path w="2371725" h="2371725">
                  <a:moveTo>
                    <a:pt x="632795" y="2371108"/>
                  </a:moveTo>
                  <a:lnTo>
                    <a:pt x="0" y="1738312"/>
                  </a:lnTo>
                  <a:lnTo>
                    <a:pt x="1738312" y="0"/>
                  </a:lnTo>
                  <a:lnTo>
                    <a:pt x="2371108" y="630294"/>
                  </a:lnTo>
                  <a:lnTo>
                    <a:pt x="632795" y="2371108"/>
                  </a:lnTo>
                  <a:close/>
                </a:path>
              </a:pathLst>
            </a:custGeom>
            <a:solidFill>
              <a:srgbClr val="484B67"/>
            </a:solidFill>
          </p:spPr>
          <p:txBody>
            <a:bodyPr wrap="square" lIns="0" tIns="0" rIns="0" bIns="0" rtlCol="0"/>
            <a:lstStyle/>
            <a:p>
              <a:endParaRPr/>
            </a:p>
          </p:txBody>
        </p:sp>
        <p:sp>
          <p:nvSpPr>
            <p:cNvPr id="5" name="object 5"/>
            <p:cNvSpPr/>
            <p:nvPr/>
          </p:nvSpPr>
          <p:spPr>
            <a:xfrm>
              <a:off x="16535002" y="3474687"/>
              <a:ext cx="1753235" cy="1946275"/>
            </a:xfrm>
            <a:custGeom>
              <a:avLst/>
              <a:gdLst/>
              <a:ahLst/>
              <a:cxnLst/>
              <a:rect l="l" t="t" r="r" b="b"/>
              <a:pathLst>
                <a:path w="1753234" h="1946275">
                  <a:moveTo>
                    <a:pt x="194729" y="1946162"/>
                  </a:moveTo>
                  <a:lnTo>
                    <a:pt x="0" y="1751433"/>
                  </a:lnTo>
                  <a:lnTo>
                    <a:pt x="1752996" y="0"/>
                  </a:lnTo>
                  <a:lnTo>
                    <a:pt x="1752996" y="386504"/>
                  </a:lnTo>
                  <a:lnTo>
                    <a:pt x="194729" y="1946162"/>
                  </a:lnTo>
                  <a:close/>
                </a:path>
              </a:pathLst>
            </a:custGeom>
            <a:solidFill>
              <a:srgbClr val="6FB0D9"/>
            </a:solidFill>
          </p:spPr>
          <p:txBody>
            <a:bodyPr wrap="square" lIns="0" tIns="0" rIns="0" bIns="0" rtlCol="0"/>
            <a:lstStyle/>
            <a:p>
              <a:endParaRPr/>
            </a:p>
          </p:txBody>
        </p:sp>
      </p:grpSp>
      <p:grpSp>
        <p:nvGrpSpPr>
          <p:cNvPr id="6" name="object 6"/>
          <p:cNvGrpSpPr/>
          <p:nvPr/>
        </p:nvGrpSpPr>
        <p:grpSpPr>
          <a:xfrm>
            <a:off x="0" y="4062768"/>
            <a:ext cx="4617085" cy="6224615"/>
            <a:chOff x="0" y="4062768"/>
            <a:chExt cx="4617085" cy="6224615"/>
          </a:xfrm>
        </p:grpSpPr>
        <p:sp>
          <p:nvSpPr>
            <p:cNvPr id="7" name="object 7"/>
            <p:cNvSpPr/>
            <p:nvPr/>
          </p:nvSpPr>
          <p:spPr>
            <a:xfrm>
              <a:off x="0" y="6801868"/>
              <a:ext cx="4617085" cy="3485515"/>
            </a:xfrm>
            <a:custGeom>
              <a:avLst/>
              <a:gdLst/>
              <a:ahLst/>
              <a:cxnLst/>
              <a:rect l="l" t="t" r="r" b="b"/>
              <a:pathLst>
                <a:path w="4617085" h="3485515">
                  <a:moveTo>
                    <a:pt x="4354488" y="3485131"/>
                  </a:moveTo>
                  <a:lnTo>
                    <a:pt x="0" y="3485131"/>
                  </a:lnTo>
                  <a:lnTo>
                    <a:pt x="0" y="1391804"/>
                  </a:lnTo>
                  <a:lnTo>
                    <a:pt x="1392344" y="0"/>
                  </a:lnTo>
                  <a:lnTo>
                    <a:pt x="4616557" y="3222961"/>
                  </a:lnTo>
                  <a:lnTo>
                    <a:pt x="4354488" y="3485131"/>
                  </a:lnTo>
                  <a:close/>
                </a:path>
              </a:pathLst>
            </a:custGeom>
            <a:solidFill>
              <a:srgbClr val="484B67"/>
            </a:solidFill>
          </p:spPr>
          <p:txBody>
            <a:bodyPr wrap="square" lIns="0" tIns="0" rIns="0" bIns="0" rtlCol="0"/>
            <a:lstStyle/>
            <a:p>
              <a:endParaRPr/>
            </a:p>
          </p:txBody>
        </p:sp>
        <p:sp>
          <p:nvSpPr>
            <p:cNvPr id="8" name="object 8"/>
            <p:cNvSpPr/>
            <p:nvPr/>
          </p:nvSpPr>
          <p:spPr>
            <a:xfrm>
              <a:off x="0" y="4062768"/>
              <a:ext cx="1925955" cy="3851910"/>
            </a:xfrm>
            <a:custGeom>
              <a:avLst/>
              <a:gdLst/>
              <a:ahLst/>
              <a:cxnLst/>
              <a:rect l="l" t="t" r="r" b="b"/>
              <a:pathLst>
                <a:path w="1925955" h="3851909">
                  <a:moveTo>
                    <a:pt x="0" y="3851849"/>
                  </a:moveTo>
                  <a:lnTo>
                    <a:pt x="0" y="0"/>
                  </a:lnTo>
                  <a:lnTo>
                    <a:pt x="1925924" y="1925924"/>
                  </a:lnTo>
                  <a:lnTo>
                    <a:pt x="0" y="3851849"/>
                  </a:lnTo>
                  <a:close/>
                </a:path>
              </a:pathLst>
            </a:custGeom>
            <a:solidFill>
              <a:srgbClr val="6FB0D9"/>
            </a:solidFill>
          </p:spPr>
          <p:txBody>
            <a:bodyPr wrap="square" lIns="0" tIns="0" rIns="0" bIns="0" rtlCol="0"/>
            <a:lstStyle/>
            <a:p>
              <a:endParaRPr/>
            </a:p>
          </p:txBody>
        </p:sp>
      </p:grpSp>
      <p:sp>
        <p:nvSpPr>
          <p:cNvPr id="10" name="object 10"/>
          <p:cNvSpPr txBox="1">
            <a:spLocks noGrp="1"/>
          </p:cNvSpPr>
          <p:nvPr>
            <p:ph type="title"/>
          </p:nvPr>
        </p:nvSpPr>
        <p:spPr>
          <a:xfrm>
            <a:off x="696195" y="2409722"/>
            <a:ext cx="8924925" cy="962660"/>
          </a:xfrm>
          <a:prstGeom prst="rect">
            <a:avLst/>
          </a:prstGeom>
        </p:spPr>
        <p:txBody>
          <a:bodyPr vert="horz" wrap="square" lIns="0" tIns="12700" rIns="0" bIns="0" rtlCol="0">
            <a:spAutoFit/>
          </a:bodyPr>
          <a:lstStyle/>
          <a:p>
            <a:pPr marL="12700">
              <a:lnSpc>
                <a:spcPct val="100000"/>
              </a:lnSpc>
              <a:spcBef>
                <a:spcPts val="100"/>
              </a:spcBef>
            </a:pPr>
            <a:r>
              <a:rPr lang="en-US" sz="6150" spc="780" dirty="0"/>
              <a:t>Research Objective</a:t>
            </a:r>
            <a:endParaRPr sz="6150" dirty="0"/>
          </a:p>
        </p:txBody>
      </p:sp>
      <p:sp>
        <p:nvSpPr>
          <p:cNvPr id="15" name="object 15"/>
          <p:cNvSpPr txBox="1"/>
          <p:nvPr/>
        </p:nvSpPr>
        <p:spPr>
          <a:xfrm>
            <a:off x="4151869" y="4384676"/>
            <a:ext cx="6061075" cy="4462760"/>
          </a:xfrm>
          <a:prstGeom prst="rect">
            <a:avLst/>
          </a:prstGeom>
        </p:spPr>
        <p:txBody>
          <a:bodyPr vert="horz" wrap="square" lIns="0" tIns="12700" rIns="0" bIns="0" rtlCol="0">
            <a:spAutoFit/>
          </a:bodyPr>
          <a:lstStyle/>
          <a:p>
            <a:pPr marL="12700" marR="5080" indent="553720" algn="r">
              <a:lnSpc>
                <a:spcPct val="99900"/>
              </a:lnSpc>
              <a:spcBef>
                <a:spcPts val="100"/>
              </a:spcBef>
            </a:pPr>
            <a:r>
              <a:rPr lang="en-US" sz="2700" spc="-45" dirty="0">
                <a:solidFill>
                  <a:srgbClr val="FFFFFF"/>
                </a:solidFill>
                <a:latin typeface="Trebuchet MS"/>
                <a:cs typeface="Trebuchet MS"/>
              </a:rPr>
              <a:t>The main </a:t>
            </a:r>
            <a:r>
              <a:rPr lang="en-US" sz="2700" spc="-45" dirty="0" smtClean="0">
                <a:solidFill>
                  <a:srgbClr val="FFFFFF"/>
                </a:solidFill>
                <a:latin typeface="Trebuchet MS"/>
                <a:cs typeface="Trebuchet MS"/>
              </a:rPr>
              <a:t>objective </a:t>
            </a:r>
            <a:r>
              <a:rPr lang="en-US" sz="2700" spc="-45" dirty="0">
                <a:solidFill>
                  <a:srgbClr val="FFFFFF"/>
                </a:solidFill>
                <a:latin typeface="Trebuchet MS"/>
                <a:cs typeface="Trebuchet MS"/>
              </a:rPr>
              <a:t>of this research </a:t>
            </a:r>
            <a:r>
              <a:rPr lang="en-US" sz="2700" spc="-45" dirty="0" smtClean="0">
                <a:solidFill>
                  <a:srgbClr val="FFFFFF"/>
                </a:solidFill>
                <a:latin typeface="Trebuchet MS"/>
                <a:cs typeface="Trebuchet MS"/>
              </a:rPr>
              <a:t>is </a:t>
            </a:r>
            <a:r>
              <a:rPr lang="en-US" sz="2700" spc="-45" dirty="0">
                <a:solidFill>
                  <a:srgbClr val="FFFFFF"/>
                </a:solidFill>
                <a:latin typeface="Trebuchet MS"/>
                <a:cs typeface="Trebuchet MS"/>
              </a:rPr>
              <a:t>to </a:t>
            </a:r>
            <a:r>
              <a:rPr lang="en-US" sz="3050" b="1" spc="-70" dirty="0" smtClean="0">
                <a:ln>
                  <a:solidFill>
                    <a:schemeClr val="bg2">
                      <a:lumMod val="50000"/>
                    </a:schemeClr>
                  </a:solidFill>
                </a:ln>
                <a:solidFill>
                  <a:srgbClr val="FFFFFF"/>
                </a:solidFill>
                <a:latin typeface="Trebuchet MS"/>
                <a:cs typeface="Trebuchet MS"/>
              </a:rPr>
              <a:t>assess</a:t>
            </a:r>
            <a:r>
              <a:rPr lang="en-US" sz="2700" spc="-45" dirty="0" smtClean="0">
                <a:solidFill>
                  <a:srgbClr val="FFFFFF"/>
                </a:solidFill>
                <a:latin typeface="Trebuchet MS"/>
                <a:cs typeface="Trebuchet MS"/>
              </a:rPr>
              <a:t> </a:t>
            </a:r>
            <a:r>
              <a:rPr lang="en-US" sz="2700" spc="-45" dirty="0">
                <a:solidFill>
                  <a:srgbClr val="FFFFFF"/>
                </a:solidFill>
                <a:latin typeface="Trebuchet MS"/>
                <a:cs typeface="Trebuchet MS"/>
              </a:rPr>
              <a:t>the impacts of extreme weather events on </a:t>
            </a:r>
            <a:r>
              <a:rPr lang="en-US" sz="3050" b="1" spc="-70" dirty="0">
                <a:ln>
                  <a:solidFill>
                    <a:schemeClr val="bg2">
                      <a:lumMod val="50000"/>
                    </a:schemeClr>
                  </a:solidFill>
                </a:ln>
                <a:solidFill>
                  <a:srgbClr val="FFFFFF"/>
                </a:solidFill>
                <a:latin typeface="Trebuchet MS"/>
                <a:cs typeface="Trebuchet MS"/>
              </a:rPr>
              <a:t>macroeconomic and financial </a:t>
            </a:r>
            <a:r>
              <a:rPr lang="en-US" sz="3050" b="1" spc="-70" dirty="0" smtClean="0">
                <a:ln>
                  <a:solidFill>
                    <a:schemeClr val="bg2">
                      <a:lumMod val="50000"/>
                    </a:schemeClr>
                  </a:solidFill>
                </a:ln>
                <a:solidFill>
                  <a:srgbClr val="FFFFFF"/>
                </a:solidFill>
                <a:latin typeface="Trebuchet MS"/>
                <a:cs typeface="Trebuchet MS"/>
              </a:rPr>
              <a:t>stability</a:t>
            </a:r>
            <a:r>
              <a:rPr lang="en-US" sz="2700" spc="-45" dirty="0">
                <a:solidFill>
                  <a:srgbClr val="FFFFFF"/>
                </a:solidFill>
                <a:latin typeface="Trebuchet MS"/>
                <a:cs typeface="Trebuchet MS"/>
              </a:rPr>
              <a:t> </a:t>
            </a:r>
            <a:r>
              <a:rPr lang="en-US" sz="3050" b="1" spc="-70" dirty="0" smtClean="0">
                <a:ln>
                  <a:solidFill>
                    <a:schemeClr val="bg2">
                      <a:lumMod val="50000"/>
                    </a:schemeClr>
                  </a:solidFill>
                </a:ln>
                <a:solidFill>
                  <a:srgbClr val="FFFFFF"/>
                </a:solidFill>
                <a:latin typeface="Trebuchet MS"/>
                <a:cs typeface="Trebuchet MS"/>
              </a:rPr>
              <a:t>using </a:t>
            </a:r>
            <a:r>
              <a:rPr lang="en-US" sz="3050" b="1" spc="-70" dirty="0">
                <a:ln>
                  <a:solidFill>
                    <a:schemeClr val="bg2">
                      <a:lumMod val="50000"/>
                    </a:schemeClr>
                  </a:solidFill>
                </a:ln>
                <a:solidFill>
                  <a:srgbClr val="FFFFFF"/>
                </a:solidFill>
                <a:latin typeface="Trebuchet MS"/>
                <a:cs typeface="Trebuchet MS"/>
              </a:rPr>
              <a:t>a </a:t>
            </a:r>
            <a:r>
              <a:rPr lang="en-US" sz="3050" b="1" spc="-70" dirty="0" smtClean="0">
                <a:ln>
                  <a:solidFill>
                    <a:schemeClr val="bg2">
                      <a:lumMod val="50000"/>
                    </a:schemeClr>
                  </a:solidFill>
                </a:ln>
                <a:solidFill>
                  <a:srgbClr val="FFFFFF"/>
                </a:solidFill>
                <a:latin typeface="Trebuchet MS"/>
                <a:cs typeface="Trebuchet MS"/>
              </a:rPr>
              <a:t>VAR approach</a:t>
            </a:r>
            <a:r>
              <a:rPr lang="en-US" sz="2700" spc="-45" dirty="0" smtClean="0">
                <a:solidFill>
                  <a:srgbClr val="FFFFFF"/>
                </a:solidFill>
                <a:latin typeface="Trebuchet MS"/>
                <a:cs typeface="Trebuchet MS"/>
              </a:rPr>
              <a:t>. </a:t>
            </a:r>
            <a:endParaRPr lang="en-US" sz="2700" spc="-45" dirty="0">
              <a:solidFill>
                <a:srgbClr val="FFFFFF"/>
              </a:solidFill>
              <a:latin typeface="Trebuchet MS"/>
              <a:cs typeface="Trebuchet MS"/>
            </a:endParaRPr>
          </a:p>
          <a:p>
            <a:pPr marL="12700" marR="5080" indent="553720" algn="r">
              <a:lnSpc>
                <a:spcPct val="99900"/>
              </a:lnSpc>
              <a:spcBef>
                <a:spcPts val="100"/>
              </a:spcBef>
            </a:pPr>
            <a:endParaRPr lang="en-US" sz="2700" spc="-45" dirty="0">
              <a:solidFill>
                <a:srgbClr val="FFFFFF"/>
              </a:solidFill>
              <a:latin typeface="Trebuchet MS"/>
              <a:cs typeface="Trebuchet MS"/>
            </a:endParaRPr>
          </a:p>
          <a:p>
            <a:pPr marL="12700" marR="5080" indent="553720" algn="r">
              <a:lnSpc>
                <a:spcPct val="99900"/>
              </a:lnSpc>
              <a:spcBef>
                <a:spcPts val="100"/>
              </a:spcBef>
            </a:pPr>
            <a:r>
              <a:rPr lang="en-US" sz="2700" spc="-45" dirty="0">
                <a:solidFill>
                  <a:srgbClr val="FFFFFF"/>
                </a:solidFill>
                <a:latin typeface="Trebuchet MS"/>
                <a:cs typeface="Trebuchet MS"/>
              </a:rPr>
              <a:t>The study also aims to provide </a:t>
            </a:r>
            <a:r>
              <a:rPr lang="en-US" sz="3050" b="1" spc="-70" dirty="0">
                <a:ln>
                  <a:solidFill>
                    <a:schemeClr val="bg2">
                      <a:lumMod val="50000"/>
                    </a:schemeClr>
                  </a:solidFill>
                </a:ln>
                <a:solidFill>
                  <a:srgbClr val="FFFFFF"/>
                </a:solidFill>
                <a:latin typeface="Trebuchet MS"/>
                <a:cs typeface="Trebuchet MS"/>
              </a:rPr>
              <a:t>policy recommendations </a:t>
            </a:r>
            <a:r>
              <a:rPr lang="en-US" sz="2700" spc="-45" dirty="0">
                <a:solidFill>
                  <a:srgbClr val="FFFFFF"/>
                </a:solidFill>
                <a:latin typeface="Trebuchet MS"/>
                <a:cs typeface="Trebuchet MS"/>
              </a:rPr>
              <a:t>for mitigating the negative effects of extreme weather events.</a:t>
            </a:r>
          </a:p>
        </p:txBody>
      </p:sp>
      <p:sp>
        <p:nvSpPr>
          <p:cNvPr id="16" name="object 16"/>
          <p:cNvSpPr/>
          <p:nvPr/>
        </p:nvSpPr>
        <p:spPr>
          <a:xfrm>
            <a:off x="5610044" y="3735822"/>
            <a:ext cx="4048125" cy="95250"/>
          </a:xfrm>
          <a:custGeom>
            <a:avLst/>
            <a:gdLst/>
            <a:ahLst/>
            <a:cxnLst/>
            <a:rect l="l" t="t" r="r" b="b"/>
            <a:pathLst>
              <a:path w="4048125" h="95250">
                <a:moveTo>
                  <a:pt x="4048124" y="95249"/>
                </a:moveTo>
                <a:lnTo>
                  <a:pt x="0" y="95249"/>
                </a:lnTo>
                <a:lnTo>
                  <a:pt x="0" y="0"/>
                </a:lnTo>
                <a:lnTo>
                  <a:pt x="4048124" y="0"/>
                </a:lnTo>
                <a:lnTo>
                  <a:pt x="4048124" y="95249"/>
                </a:lnTo>
                <a:close/>
              </a:path>
            </a:pathLst>
          </a:custGeom>
          <a:solidFill>
            <a:srgbClr val="6FB0D9"/>
          </a:solidFill>
        </p:spPr>
        <p:txBody>
          <a:bodyPr wrap="square" lIns="0" tIns="0" rIns="0" bIns="0" rtlCol="0"/>
          <a:lstStyle/>
          <a:p>
            <a:endParaRPr/>
          </a:p>
        </p:txBody>
      </p:sp>
      <p:pic>
        <p:nvPicPr>
          <p:cNvPr id="24" name="Picture 23"/>
          <p:cNvPicPr>
            <a:picLocks noChangeAspect="1"/>
          </p:cNvPicPr>
          <p:nvPr/>
        </p:nvPicPr>
        <p:blipFill>
          <a:blip r:embed="rId2"/>
          <a:stretch>
            <a:fillRect/>
          </a:stretch>
        </p:blipFill>
        <p:spPr>
          <a:xfrm>
            <a:off x="12467835" y="5093970"/>
            <a:ext cx="4829565" cy="3769135"/>
          </a:xfrm>
          <a:prstGeom prst="rect">
            <a:avLst/>
          </a:prstGeom>
        </p:spPr>
      </p:pic>
      <p:sp>
        <p:nvSpPr>
          <p:cNvPr id="9" name="Slide Number Placeholder 8">
            <a:extLst>
              <a:ext uri="{FF2B5EF4-FFF2-40B4-BE49-F238E27FC236}">
                <a16:creationId xmlns="" xmlns:a16="http://schemas.microsoft.com/office/drawing/2014/main" id="{A0A6FC42-F86C-EC85-FBA0-BD5DADB4E64F}"/>
              </a:ext>
            </a:extLst>
          </p:cNvPr>
          <p:cNvSpPr>
            <a:spLocks noGrp="1"/>
          </p:cNvSpPr>
          <p:nvPr>
            <p:ph type="sldNum" sz="quarter" idx="7"/>
          </p:nvPr>
        </p:nvSpPr>
        <p:spPr/>
        <p:txBody>
          <a:bodyPr/>
          <a:lstStyle/>
          <a:p>
            <a:fld id="{B6F15528-21DE-4FAA-801E-634DDDAF4B2B}" type="slidenum">
              <a:rPr lang="en-GB" smtClean="0"/>
              <a:t>4</a:t>
            </a:fld>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289187" y="0"/>
            <a:ext cx="3388360" cy="1694180"/>
          </a:xfrm>
          <a:custGeom>
            <a:avLst/>
            <a:gdLst/>
            <a:ahLst/>
            <a:cxnLst/>
            <a:rect l="l" t="t" r="r" b="b"/>
            <a:pathLst>
              <a:path w="3388359" h="1694180">
                <a:moveTo>
                  <a:pt x="1694124" y="1694124"/>
                </a:moveTo>
                <a:lnTo>
                  <a:pt x="0" y="0"/>
                </a:lnTo>
                <a:lnTo>
                  <a:pt x="3388249" y="0"/>
                </a:lnTo>
                <a:lnTo>
                  <a:pt x="1694124" y="1694124"/>
                </a:lnTo>
                <a:close/>
              </a:path>
            </a:pathLst>
          </a:custGeom>
          <a:solidFill>
            <a:srgbClr val="6FB0D9"/>
          </a:solidFill>
        </p:spPr>
        <p:txBody>
          <a:bodyPr wrap="square" lIns="0" tIns="0" rIns="0" bIns="0" rtlCol="0"/>
          <a:lstStyle/>
          <a:p>
            <a:endParaRPr/>
          </a:p>
        </p:txBody>
      </p:sp>
      <p:grpSp>
        <p:nvGrpSpPr>
          <p:cNvPr id="3" name="object 3"/>
          <p:cNvGrpSpPr/>
          <p:nvPr/>
        </p:nvGrpSpPr>
        <p:grpSpPr>
          <a:xfrm>
            <a:off x="0" y="3157499"/>
            <a:ext cx="1786889" cy="3476625"/>
            <a:chOff x="0" y="3157499"/>
            <a:chExt cx="1786889" cy="3476625"/>
          </a:xfrm>
        </p:grpSpPr>
        <p:sp>
          <p:nvSpPr>
            <p:cNvPr id="4" name="object 4"/>
            <p:cNvSpPr/>
            <p:nvPr/>
          </p:nvSpPr>
          <p:spPr>
            <a:xfrm>
              <a:off x="0" y="3695250"/>
              <a:ext cx="1786889" cy="2939415"/>
            </a:xfrm>
            <a:custGeom>
              <a:avLst/>
              <a:gdLst/>
              <a:ahLst/>
              <a:cxnLst/>
              <a:rect l="l" t="t" r="r" b="b"/>
              <a:pathLst>
                <a:path w="1786889" h="2939415">
                  <a:moveTo>
                    <a:pt x="48312" y="2938873"/>
                  </a:moveTo>
                  <a:lnTo>
                    <a:pt x="0" y="2890560"/>
                  </a:lnTo>
                  <a:lnTo>
                    <a:pt x="0" y="586063"/>
                  </a:lnTo>
                  <a:lnTo>
                    <a:pt x="586063" y="0"/>
                  </a:lnTo>
                  <a:lnTo>
                    <a:pt x="1786624" y="1200560"/>
                  </a:lnTo>
                  <a:lnTo>
                    <a:pt x="48312" y="2938873"/>
                  </a:lnTo>
                  <a:close/>
                </a:path>
              </a:pathLst>
            </a:custGeom>
            <a:solidFill>
              <a:srgbClr val="484B67"/>
            </a:solidFill>
          </p:spPr>
          <p:txBody>
            <a:bodyPr wrap="square" lIns="0" tIns="0" rIns="0" bIns="0" rtlCol="0"/>
            <a:lstStyle/>
            <a:p>
              <a:endParaRPr/>
            </a:p>
          </p:txBody>
        </p:sp>
        <p:sp>
          <p:nvSpPr>
            <p:cNvPr id="5" name="object 5"/>
            <p:cNvSpPr/>
            <p:nvPr/>
          </p:nvSpPr>
          <p:spPr>
            <a:xfrm>
              <a:off x="0" y="3157499"/>
              <a:ext cx="681355" cy="1314450"/>
            </a:xfrm>
            <a:custGeom>
              <a:avLst/>
              <a:gdLst/>
              <a:ahLst/>
              <a:cxnLst/>
              <a:rect l="l" t="t" r="r" b="b"/>
              <a:pathLst>
                <a:path w="681355" h="1314450">
                  <a:moveTo>
                    <a:pt x="0" y="1313904"/>
                  </a:moveTo>
                  <a:lnTo>
                    <a:pt x="0" y="48312"/>
                  </a:lnTo>
                  <a:lnTo>
                    <a:pt x="48312" y="0"/>
                  </a:lnTo>
                  <a:lnTo>
                    <a:pt x="681108" y="632795"/>
                  </a:lnTo>
                  <a:lnTo>
                    <a:pt x="0" y="1313904"/>
                  </a:lnTo>
                  <a:close/>
                </a:path>
              </a:pathLst>
            </a:custGeom>
            <a:solidFill>
              <a:srgbClr val="6FB0D9"/>
            </a:solidFill>
          </p:spPr>
          <p:txBody>
            <a:bodyPr wrap="square" lIns="0" tIns="0" rIns="0" bIns="0" rtlCol="0"/>
            <a:lstStyle/>
            <a:p>
              <a:endParaRPr/>
            </a:p>
          </p:txBody>
        </p:sp>
      </p:grpSp>
      <p:grpSp>
        <p:nvGrpSpPr>
          <p:cNvPr id="6" name="object 6"/>
          <p:cNvGrpSpPr/>
          <p:nvPr/>
        </p:nvGrpSpPr>
        <p:grpSpPr>
          <a:xfrm>
            <a:off x="0" y="0"/>
            <a:ext cx="8515985" cy="10287000"/>
            <a:chOff x="0" y="0"/>
            <a:chExt cx="8515985" cy="10287000"/>
          </a:xfrm>
        </p:grpSpPr>
        <p:sp>
          <p:nvSpPr>
            <p:cNvPr id="7" name="object 7"/>
            <p:cNvSpPr/>
            <p:nvPr/>
          </p:nvSpPr>
          <p:spPr>
            <a:xfrm>
              <a:off x="2067500" y="1714999"/>
              <a:ext cx="6448425" cy="6448425"/>
            </a:xfrm>
            <a:custGeom>
              <a:avLst/>
              <a:gdLst/>
              <a:ahLst/>
              <a:cxnLst/>
              <a:rect l="l" t="t" r="r" b="b"/>
              <a:pathLst>
                <a:path w="6448425" h="6448425">
                  <a:moveTo>
                    <a:pt x="3224212" y="6448425"/>
                  </a:moveTo>
                  <a:lnTo>
                    <a:pt x="0" y="3225462"/>
                  </a:lnTo>
                  <a:lnTo>
                    <a:pt x="3224212" y="0"/>
                  </a:lnTo>
                  <a:lnTo>
                    <a:pt x="6448424" y="3225462"/>
                  </a:lnTo>
                  <a:lnTo>
                    <a:pt x="3224212" y="6448425"/>
                  </a:lnTo>
                  <a:close/>
                </a:path>
              </a:pathLst>
            </a:custGeom>
            <a:solidFill>
              <a:srgbClr val="484B67"/>
            </a:solidFill>
          </p:spPr>
          <p:txBody>
            <a:bodyPr wrap="square" lIns="0" tIns="0" rIns="0" bIns="0" rtlCol="0"/>
            <a:lstStyle/>
            <a:p>
              <a:endParaRPr/>
            </a:p>
          </p:txBody>
        </p:sp>
        <p:sp>
          <p:nvSpPr>
            <p:cNvPr id="8" name="object 8"/>
            <p:cNvSpPr/>
            <p:nvPr/>
          </p:nvSpPr>
          <p:spPr>
            <a:xfrm>
              <a:off x="5477500" y="5512500"/>
              <a:ext cx="2990850" cy="2990850"/>
            </a:xfrm>
            <a:custGeom>
              <a:avLst/>
              <a:gdLst/>
              <a:ahLst/>
              <a:cxnLst/>
              <a:rect l="l" t="t" r="r" b="b"/>
              <a:pathLst>
                <a:path w="2990850" h="2990850">
                  <a:moveTo>
                    <a:pt x="194729" y="2990850"/>
                  </a:moveTo>
                  <a:lnTo>
                    <a:pt x="0" y="2796120"/>
                  </a:lnTo>
                  <a:lnTo>
                    <a:pt x="2798616" y="0"/>
                  </a:lnTo>
                  <a:lnTo>
                    <a:pt x="2990850" y="192233"/>
                  </a:lnTo>
                  <a:lnTo>
                    <a:pt x="194729" y="2990850"/>
                  </a:lnTo>
                  <a:close/>
                </a:path>
              </a:pathLst>
            </a:custGeom>
            <a:solidFill>
              <a:srgbClr val="6FB0D9"/>
            </a:solidFill>
          </p:spPr>
          <p:txBody>
            <a:bodyPr wrap="square" lIns="0" tIns="0" rIns="0" bIns="0" rtlCol="0"/>
            <a:lstStyle/>
            <a:p>
              <a:endParaRPr/>
            </a:p>
          </p:txBody>
        </p:sp>
        <p:pic>
          <p:nvPicPr>
            <p:cNvPr id="9" name="object 9"/>
            <p:cNvPicPr/>
            <p:nvPr/>
          </p:nvPicPr>
          <p:blipFill>
            <a:blip r:embed="rId2" cstate="print"/>
            <a:stretch>
              <a:fillRect/>
            </a:stretch>
          </p:blipFill>
          <p:spPr>
            <a:xfrm>
              <a:off x="0" y="5232015"/>
              <a:ext cx="5320567" cy="5054984"/>
            </a:xfrm>
            <a:prstGeom prst="rect">
              <a:avLst/>
            </a:prstGeom>
          </p:spPr>
        </p:pic>
        <p:pic>
          <p:nvPicPr>
            <p:cNvPr id="10" name="object 10"/>
            <p:cNvPicPr/>
            <p:nvPr/>
          </p:nvPicPr>
          <p:blipFill>
            <a:blip r:embed="rId3" cstate="print"/>
            <a:stretch>
              <a:fillRect/>
            </a:stretch>
          </p:blipFill>
          <p:spPr>
            <a:xfrm>
              <a:off x="0" y="0"/>
              <a:ext cx="4753499" cy="4615558"/>
            </a:xfrm>
            <a:prstGeom prst="rect">
              <a:avLst/>
            </a:prstGeom>
          </p:spPr>
        </p:pic>
      </p:grpSp>
      <p:sp>
        <p:nvSpPr>
          <p:cNvPr id="11" name="object 11"/>
          <p:cNvSpPr txBox="1">
            <a:spLocks noGrp="1"/>
          </p:cNvSpPr>
          <p:nvPr>
            <p:ph type="title"/>
          </p:nvPr>
        </p:nvSpPr>
        <p:spPr>
          <a:xfrm>
            <a:off x="9477325" y="1254314"/>
            <a:ext cx="7225030" cy="814069"/>
          </a:xfrm>
          <a:prstGeom prst="rect">
            <a:avLst/>
          </a:prstGeom>
        </p:spPr>
        <p:txBody>
          <a:bodyPr vert="horz" wrap="square" lIns="0" tIns="15875" rIns="0" bIns="0" rtlCol="0">
            <a:spAutoFit/>
          </a:bodyPr>
          <a:lstStyle/>
          <a:p>
            <a:pPr marL="12700">
              <a:lnSpc>
                <a:spcPct val="100000"/>
              </a:lnSpc>
              <a:spcBef>
                <a:spcPts val="125"/>
              </a:spcBef>
            </a:pPr>
            <a:r>
              <a:rPr sz="5150" spc="-30" dirty="0">
                <a:latin typeface="Georgia"/>
                <a:cs typeface="Georgia"/>
              </a:rPr>
              <a:t>What</a:t>
            </a:r>
            <a:r>
              <a:rPr sz="5150" spc="-130" dirty="0">
                <a:latin typeface="Georgia"/>
                <a:cs typeface="Georgia"/>
              </a:rPr>
              <a:t> </a:t>
            </a:r>
            <a:r>
              <a:rPr sz="5150" spc="-15" dirty="0">
                <a:latin typeface="Georgia"/>
                <a:cs typeface="Georgia"/>
              </a:rPr>
              <a:t>is</a:t>
            </a:r>
            <a:r>
              <a:rPr sz="5150" spc="-130" dirty="0">
                <a:latin typeface="Georgia"/>
                <a:cs typeface="Georgia"/>
              </a:rPr>
              <a:t> </a:t>
            </a:r>
            <a:r>
              <a:rPr sz="5150" spc="-5" dirty="0">
                <a:latin typeface="Georgia"/>
                <a:cs typeface="Georgia"/>
              </a:rPr>
              <a:t>Climate</a:t>
            </a:r>
            <a:r>
              <a:rPr sz="5150" spc="-130" dirty="0">
                <a:latin typeface="Georgia"/>
                <a:cs typeface="Georgia"/>
              </a:rPr>
              <a:t> </a:t>
            </a:r>
            <a:r>
              <a:rPr sz="5150" spc="10" dirty="0">
                <a:latin typeface="Georgia"/>
                <a:cs typeface="Georgia"/>
              </a:rPr>
              <a:t>Change?</a:t>
            </a:r>
            <a:endParaRPr sz="5150" dirty="0">
              <a:latin typeface="Georgia"/>
              <a:cs typeface="Georgia"/>
            </a:endParaRPr>
          </a:p>
        </p:txBody>
      </p:sp>
      <p:sp>
        <p:nvSpPr>
          <p:cNvPr id="13" name="object 13"/>
          <p:cNvSpPr txBox="1"/>
          <p:nvPr/>
        </p:nvSpPr>
        <p:spPr>
          <a:xfrm>
            <a:off x="9447298" y="3340348"/>
            <a:ext cx="6935701" cy="4647426"/>
          </a:xfrm>
          <a:prstGeom prst="rect">
            <a:avLst/>
          </a:prstGeom>
        </p:spPr>
        <p:txBody>
          <a:bodyPr vert="horz" wrap="square" lIns="0" tIns="12700" rIns="0" bIns="0" rtlCol="0">
            <a:spAutoFit/>
          </a:bodyPr>
          <a:lstStyle/>
          <a:p>
            <a:pPr marL="12700" marR="5080">
              <a:lnSpc>
                <a:spcPct val="100000"/>
              </a:lnSpc>
              <a:spcBef>
                <a:spcPts val="100"/>
              </a:spcBef>
            </a:pPr>
            <a:r>
              <a:rPr lang="en-US" sz="2700" spc="-90" dirty="0">
                <a:solidFill>
                  <a:srgbClr val="FFFFFF"/>
                </a:solidFill>
                <a:latin typeface="Trebuchet MS"/>
                <a:cs typeface="Trebuchet MS"/>
              </a:rPr>
              <a:t>Climate change refers to </a:t>
            </a:r>
            <a:r>
              <a:rPr lang="en-US" sz="2700" spc="-90" dirty="0" smtClean="0">
                <a:solidFill>
                  <a:srgbClr val="FFFFFF"/>
                </a:solidFill>
                <a:latin typeface="Trebuchet MS"/>
                <a:cs typeface="Trebuchet MS"/>
              </a:rPr>
              <a:t>long-term shifts </a:t>
            </a:r>
            <a:r>
              <a:rPr lang="en-US" sz="2700" spc="-90" dirty="0">
                <a:solidFill>
                  <a:srgbClr val="FFFFFF"/>
                </a:solidFill>
                <a:latin typeface="Trebuchet MS"/>
                <a:cs typeface="Trebuchet MS"/>
              </a:rPr>
              <a:t>in weather patterns (</a:t>
            </a:r>
            <a:r>
              <a:rPr lang="en-US" sz="2700" spc="-90" dirty="0" smtClean="0">
                <a:solidFill>
                  <a:srgbClr val="FFFFFF"/>
                </a:solidFill>
                <a:latin typeface="Trebuchet MS"/>
                <a:cs typeface="Trebuchet MS"/>
              </a:rPr>
              <a:t>UN, 2023). </a:t>
            </a:r>
            <a:endParaRPr lang="en-US" sz="2700" spc="-90" dirty="0">
              <a:solidFill>
                <a:srgbClr val="FFFFFF"/>
              </a:solidFill>
              <a:latin typeface="Trebuchet MS"/>
              <a:cs typeface="Trebuchet MS"/>
            </a:endParaRPr>
          </a:p>
          <a:p>
            <a:pPr marL="12700" marR="5080">
              <a:lnSpc>
                <a:spcPct val="100000"/>
              </a:lnSpc>
              <a:spcBef>
                <a:spcPts val="100"/>
              </a:spcBef>
            </a:pPr>
            <a:endParaRPr lang="en-US" sz="2700" spc="-90" dirty="0">
              <a:solidFill>
                <a:srgbClr val="FFFFFF"/>
              </a:solidFill>
              <a:latin typeface="Trebuchet MS"/>
              <a:cs typeface="Trebuchet MS"/>
            </a:endParaRPr>
          </a:p>
          <a:p>
            <a:pPr marL="12700" marR="5080">
              <a:lnSpc>
                <a:spcPct val="100000"/>
              </a:lnSpc>
              <a:spcBef>
                <a:spcPts val="100"/>
              </a:spcBef>
            </a:pPr>
            <a:endParaRPr lang="en-US" sz="2700" spc="-90" dirty="0">
              <a:solidFill>
                <a:srgbClr val="FFFFFF"/>
              </a:solidFill>
              <a:latin typeface="Trebuchet MS"/>
              <a:cs typeface="Trebuchet MS"/>
            </a:endParaRPr>
          </a:p>
          <a:p>
            <a:pPr marL="12700" marR="5080">
              <a:lnSpc>
                <a:spcPct val="100000"/>
              </a:lnSpc>
              <a:spcBef>
                <a:spcPts val="100"/>
              </a:spcBef>
            </a:pPr>
            <a:r>
              <a:rPr lang="en-US" sz="2700" spc="-90" dirty="0">
                <a:solidFill>
                  <a:srgbClr val="FFFFFF"/>
                </a:solidFill>
                <a:latin typeface="Trebuchet MS"/>
                <a:cs typeface="Trebuchet MS"/>
              </a:rPr>
              <a:t>These risks include physical risks, such </a:t>
            </a:r>
            <a:r>
              <a:rPr lang="en-US" sz="2700" spc="-90" dirty="0" smtClean="0">
                <a:solidFill>
                  <a:srgbClr val="FFFFFF"/>
                </a:solidFill>
                <a:latin typeface="Trebuchet MS"/>
                <a:cs typeface="Trebuchet MS"/>
              </a:rPr>
              <a:t>as: </a:t>
            </a:r>
            <a:r>
              <a:rPr lang="en-US" sz="2700" spc="-90" dirty="0">
                <a:solidFill>
                  <a:srgbClr val="FFFFFF"/>
                </a:solidFill>
                <a:latin typeface="Trebuchet MS"/>
                <a:cs typeface="Trebuchet MS"/>
              </a:rPr>
              <a:t>extreme weather events, and transition risks, such as changes in policy and technology. Central banks must understand and address these risks to safeguard financial stability.</a:t>
            </a:r>
          </a:p>
          <a:p>
            <a:pPr marL="12700" marR="5080">
              <a:lnSpc>
                <a:spcPct val="100000"/>
              </a:lnSpc>
              <a:spcBef>
                <a:spcPts val="100"/>
              </a:spcBef>
            </a:pPr>
            <a:endParaRPr lang="en-US" sz="2700" dirty="0">
              <a:latin typeface="Trebuchet MS"/>
              <a:cs typeface="Trebuchet MS"/>
            </a:endParaRPr>
          </a:p>
          <a:p>
            <a:pPr marL="12700" marR="5080">
              <a:lnSpc>
                <a:spcPct val="100000"/>
              </a:lnSpc>
              <a:spcBef>
                <a:spcPts val="100"/>
              </a:spcBef>
            </a:pPr>
            <a:endParaRPr sz="2700" dirty="0">
              <a:latin typeface="Trebuchet MS"/>
              <a:cs typeface="Trebuchet MS"/>
            </a:endParaRPr>
          </a:p>
        </p:txBody>
      </p:sp>
      <p:sp>
        <p:nvSpPr>
          <p:cNvPr id="14" name="object 14"/>
          <p:cNvSpPr/>
          <p:nvPr/>
        </p:nvSpPr>
        <p:spPr>
          <a:xfrm>
            <a:off x="9447299" y="2656741"/>
            <a:ext cx="3571875" cy="95250"/>
          </a:xfrm>
          <a:custGeom>
            <a:avLst/>
            <a:gdLst/>
            <a:ahLst/>
            <a:cxnLst/>
            <a:rect l="l" t="t" r="r" b="b"/>
            <a:pathLst>
              <a:path w="3571875" h="95250">
                <a:moveTo>
                  <a:pt x="3571874" y="95249"/>
                </a:moveTo>
                <a:lnTo>
                  <a:pt x="0" y="95249"/>
                </a:lnTo>
                <a:lnTo>
                  <a:pt x="0" y="0"/>
                </a:lnTo>
                <a:lnTo>
                  <a:pt x="3571874" y="0"/>
                </a:lnTo>
                <a:lnTo>
                  <a:pt x="3571874" y="95249"/>
                </a:lnTo>
                <a:close/>
              </a:path>
            </a:pathLst>
          </a:custGeom>
          <a:solidFill>
            <a:srgbClr val="6FB0D9"/>
          </a:solidFill>
        </p:spPr>
        <p:txBody>
          <a:bodyPr wrap="square" lIns="0" tIns="0" rIns="0" bIns="0" rtlCol="0"/>
          <a:lstStyle/>
          <a:p>
            <a:endParaRPr/>
          </a:p>
        </p:txBody>
      </p:sp>
      <p:pic>
        <p:nvPicPr>
          <p:cNvPr id="15" name="Picture 14"/>
          <p:cNvPicPr>
            <a:picLocks noChangeAspect="1"/>
          </p:cNvPicPr>
          <p:nvPr/>
        </p:nvPicPr>
        <p:blipFill>
          <a:blip r:embed="rId4"/>
          <a:stretch>
            <a:fillRect/>
          </a:stretch>
        </p:blipFill>
        <p:spPr>
          <a:xfrm rot="2759408">
            <a:off x="3021991" y="2627900"/>
            <a:ext cx="4605581" cy="4627305"/>
          </a:xfrm>
          <a:prstGeom prst="rect">
            <a:avLst/>
          </a:prstGeom>
        </p:spPr>
      </p:pic>
      <p:sp>
        <p:nvSpPr>
          <p:cNvPr id="12" name="Slide Number Placeholder 11">
            <a:extLst>
              <a:ext uri="{FF2B5EF4-FFF2-40B4-BE49-F238E27FC236}">
                <a16:creationId xmlns="" xmlns:a16="http://schemas.microsoft.com/office/drawing/2014/main" id="{EF804EBE-1F5F-507F-EDB9-DDF707D31673}"/>
              </a:ext>
            </a:extLst>
          </p:cNvPr>
          <p:cNvSpPr>
            <a:spLocks noGrp="1"/>
          </p:cNvSpPr>
          <p:nvPr>
            <p:ph type="sldNum" sz="quarter" idx="7"/>
          </p:nvPr>
        </p:nvSpPr>
        <p:spPr/>
        <p:txBody>
          <a:bodyPr/>
          <a:lstStyle/>
          <a:p>
            <a:fld id="{B6F15528-21DE-4FAA-801E-634DDDAF4B2B}" type="slidenum">
              <a:rPr lang="en-GB" smtClean="0"/>
              <a:t>5</a:t>
            </a:fld>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289187" y="0"/>
            <a:ext cx="3388360" cy="1694180"/>
          </a:xfrm>
          <a:custGeom>
            <a:avLst/>
            <a:gdLst/>
            <a:ahLst/>
            <a:cxnLst/>
            <a:rect l="l" t="t" r="r" b="b"/>
            <a:pathLst>
              <a:path w="3388359" h="1694180">
                <a:moveTo>
                  <a:pt x="1694124" y="1694124"/>
                </a:moveTo>
                <a:lnTo>
                  <a:pt x="0" y="0"/>
                </a:lnTo>
                <a:lnTo>
                  <a:pt x="3388249" y="0"/>
                </a:lnTo>
                <a:lnTo>
                  <a:pt x="1694124" y="1694124"/>
                </a:lnTo>
                <a:close/>
              </a:path>
            </a:pathLst>
          </a:custGeom>
          <a:solidFill>
            <a:srgbClr val="6FB0D9"/>
          </a:solidFill>
        </p:spPr>
        <p:txBody>
          <a:bodyPr wrap="square" lIns="0" tIns="0" rIns="0" bIns="0" rtlCol="0"/>
          <a:lstStyle/>
          <a:p>
            <a:endParaRPr/>
          </a:p>
        </p:txBody>
      </p:sp>
      <p:grpSp>
        <p:nvGrpSpPr>
          <p:cNvPr id="3" name="object 3"/>
          <p:cNvGrpSpPr/>
          <p:nvPr/>
        </p:nvGrpSpPr>
        <p:grpSpPr>
          <a:xfrm>
            <a:off x="0" y="3157499"/>
            <a:ext cx="1786889" cy="3476625"/>
            <a:chOff x="0" y="3157499"/>
            <a:chExt cx="1786889" cy="3476625"/>
          </a:xfrm>
        </p:grpSpPr>
        <p:sp>
          <p:nvSpPr>
            <p:cNvPr id="4" name="object 4"/>
            <p:cNvSpPr/>
            <p:nvPr/>
          </p:nvSpPr>
          <p:spPr>
            <a:xfrm>
              <a:off x="0" y="3695250"/>
              <a:ext cx="1786889" cy="2939415"/>
            </a:xfrm>
            <a:custGeom>
              <a:avLst/>
              <a:gdLst/>
              <a:ahLst/>
              <a:cxnLst/>
              <a:rect l="l" t="t" r="r" b="b"/>
              <a:pathLst>
                <a:path w="1786889" h="2939415">
                  <a:moveTo>
                    <a:pt x="48312" y="2938873"/>
                  </a:moveTo>
                  <a:lnTo>
                    <a:pt x="0" y="2890560"/>
                  </a:lnTo>
                  <a:lnTo>
                    <a:pt x="0" y="586063"/>
                  </a:lnTo>
                  <a:lnTo>
                    <a:pt x="586063" y="0"/>
                  </a:lnTo>
                  <a:lnTo>
                    <a:pt x="1786624" y="1200560"/>
                  </a:lnTo>
                  <a:lnTo>
                    <a:pt x="48312" y="2938873"/>
                  </a:lnTo>
                  <a:close/>
                </a:path>
              </a:pathLst>
            </a:custGeom>
            <a:solidFill>
              <a:srgbClr val="484B67"/>
            </a:solidFill>
          </p:spPr>
          <p:txBody>
            <a:bodyPr wrap="square" lIns="0" tIns="0" rIns="0" bIns="0" rtlCol="0"/>
            <a:lstStyle/>
            <a:p>
              <a:endParaRPr/>
            </a:p>
          </p:txBody>
        </p:sp>
        <p:sp>
          <p:nvSpPr>
            <p:cNvPr id="5" name="object 5"/>
            <p:cNvSpPr/>
            <p:nvPr/>
          </p:nvSpPr>
          <p:spPr>
            <a:xfrm>
              <a:off x="0" y="3157499"/>
              <a:ext cx="681355" cy="1314450"/>
            </a:xfrm>
            <a:custGeom>
              <a:avLst/>
              <a:gdLst/>
              <a:ahLst/>
              <a:cxnLst/>
              <a:rect l="l" t="t" r="r" b="b"/>
              <a:pathLst>
                <a:path w="681355" h="1314450">
                  <a:moveTo>
                    <a:pt x="0" y="1313904"/>
                  </a:moveTo>
                  <a:lnTo>
                    <a:pt x="0" y="48312"/>
                  </a:lnTo>
                  <a:lnTo>
                    <a:pt x="48312" y="0"/>
                  </a:lnTo>
                  <a:lnTo>
                    <a:pt x="681108" y="632795"/>
                  </a:lnTo>
                  <a:lnTo>
                    <a:pt x="0" y="1313904"/>
                  </a:lnTo>
                  <a:close/>
                </a:path>
              </a:pathLst>
            </a:custGeom>
            <a:solidFill>
              <a:srgbClr val="6FB0D9"/>
            </a:solidFill>
          </p:spPr>
          <p:txBody>
            <a:bodyPr wrap="square" lIns="0" tIns="0" rIns="0" bIns="0" rtlCol="0"/>
            <a:lstStyle/>
            <a:p>
              <a:endParaRPr/>
            </a:p>
          </p:txBody>
        </p:sp>
      </p:grpSp>
      <p:grpSp>
        <p:nvGrpSpPr>
          <p:cNvPr id="6" name="object 6"/>
          <p:cNvGrpSpPr/>
          <p:nvPr/>
        </p:nvGrpSpPr>
        <p:grpSpPr>
          <a:xfrm>
            <a:off x="0" y="0"/>
            <a:ext cx="8515985" cy="10287000"/>
            <a:chOff x="0" y="0"/>
            <a:chExt cx="8515985" cy="10287000"/>
          </a:xfrm>
        </p:grpSpPr>
        <p:sp>
          <p:nvSpPr>
            <p:cNvPr id="7" name="object 7"/>
            <p:cNvSpPr/>
            <p:nvPr/>
          </p:nvSpPr>
          <p:spPr>
            <a:xfrm>
              <a:off x="2067500" y="1714999"/>
              <a:ext cx="6448425" cy="6448425"/>
            </a:xfrm>
            <a:custGeom>
              <a:avLst/>
              <a:gdLst/>
              <a:ahLst/>
              <a:cxnLst/>
              <a:rect l="l" t="t" r="r" b="b"/>
              <a:pathLst>
                <a:path w="6448425" h="6448425">
                  <a:moveTo>
                    <a:pt x="3224212" y="6448425"/>
                  </a:moveTo>
                  <a:lnTo>
                    <a:pt x="0" y="3225462"/>
                  </a:lnTo>
                  <a:lnTo>
                    <a:pt x="3224212" y="0"/>
                  </a:lnTo>
                  <a:lnTo>
                    <a:pt x="6448424" y="3225462"/>
                  </a:lnTo>
                  <a:lnTo>
                    <a:pt x="3224212" y="6448425"/>
                  </a:lnTo>
                  <a:close/>
                </a:path>
              </a:pathLst>
            </a:custGeom>
            <a:solidFill>
              <a:srgbClr val="484B67"/>
            </a:solidFill>
          </p:spPr>
          <p:txBody>
            <a:bodyPr wrap="square" lIns="0" tIns="0" rIns="0" bIns="0" rtlCol="0"/>
            <a:lstStyle/>
            <a:p>
              <a:endParaRPr/>
            </a:p>
          </p:txBody>
        </p:sp>
        <p:sp>
          <p:nvSpPr>
            <p:cNvPr id="8" name="object 8"/>
            <p:cNvSpPr/>
            <p:nvPr/>
          </p:nvSpPr>
          <p:spPr>
            <a:xfrm>
              <a:off x="5477500" y="5512500"/>
              <a:ext cx="2990850" cy="2990850"/>
            </a:xfrm>
            <a:custGeom>
              <a:avLst/>
              <a:gdLst/>
              <a:ahLst/>
              <a:cxnLst/>
              <a:rect l="l" t="t" r="r" b="b"/>
              <a:pathLst>
                <a:path w="2990850" h="2990850">
                  <a:moveTo>
                    <a:pt x="194729" y="2990850"/>
                  </a:moveTo>
                  <a:lnTo>
                    <a:pt x="0" y="2796120"/>
                  </a:lnTo>
                  <a:lnTo>
                    <a:pt x="2798616" y="0"/>
                  </a:lnTo>
                  <a:lnTo>
                    <a:pt x="2990850" y="192233"/>
                  </a:lnTo>
                  <a:lnTo>
                    <a:pt x="194729" y="2990850"/>
                  </a:lnTo>
                  <a:close/>
                </a:path>
              </a:pathLst>
            </a:custGeom>
            <a:solidFill>
              <a:srgbClr val="6FB0D9"/>
            </a:solidFill>
          </p:spPr>
          <p:txBody>
            <a:bodyPr wrap="square" lIns="0" tIns="0" rIns="0" bIns="0" rtlCol="0"/>
            <a:lstStyle/>
            <a:p>
              <a:endParaRPr/>
            </a:p>
          </p:txBody>
        </p:sp>
        <p:pic>
          <p:nvPicPr>
            <p:cNvPr id="9" name="object 9"/>
            <p:cNvPicPr/>
            <p:nvPr/>
          </p:nvPicPr>
          <p:blipFill>
            <a:blip r:embed="rId2" cstate="print"/>
            <a:stretch>
              <a:fillRect/>
            </a:stretch>
          </p:blipFill>
          <p:spPr>
            <a:xfrm>
              <a:off x="0" y="5232015"/>
              <a:ext cx="5320567" cy="5054984"/>
            </a:xfrm>
            <a:prstGeom prst="rect">
              <a:avLst/>
            </a:prstGeom>
          </p:spPr>
        </p:pic>
        <p:pic>
          <p:nvPicPr>
            <p:cNvPr id="10" name="object 10"/>
            <p:cNvPicPr/>
            <p:nvPr/>
          </p:nvPicPr>
          <p:blipFill>
            <a:blip r:embed="rId3" cstate="print"/>
            <a:stretch>
              <a:fillRect/>
            </a:stretch>
          </p:blipFill>
          <p:spPr>
            <a:xfrm>
              <a:off x="0" y="0"/>
              <a:ext cx="4753499" cy="4615558"/>
            </a:xfrm>
            <a:prstGeom prst="rect">
              <a:avLst/>
            </a:prstGeom>
          </p:spPr>
        </p:pic>
      </p:grpSp>
      <p:sp>
        <p:nvSpPr>
          <p:cNvPr id="11" name="object 11"/>
          <p:cNvSpPr txBox="1">
            <a:spLocks noGrp="1"/>
          </p:cNvSpPr>
          <p:nvPr>
            <p:ph type="title"/>
          </p:nvPr>
        </p:nvSpPr>
        <p:spPr>
          <a:xfrm>
            <a:off x="9477325" y="1254314"/>
            <a:ext cx="7225030" cy="814069"/>
          </a:xfrm>
          <a:prstGeom prst="rect">
            <a:avLst/>
          </a:prstGeom>
        </p:spPr>
        <p:txBody>
          <a:bodyPr vert="horz" wrap="square" lIns="0" tIns="15875" rIns="0" bIns="0" rtlCol="0">
            <a:spAutoFit/>
          </a:bodyPr>
          <a:lstStyle/>
          <a:p>
            <a:pPr marL="12700">
              <a:lnSpc>
                <a:spcPct val="100000"/>
              </a:lnSpc>
              <a:spcBef>
                <a:spcPts val="125"/>
              </a:spcBef>
            </a:pPr>
            <a:r>
              <a:rPr lang="en-US" sz="5150" spc="-30" dirty="0" smtClean="0">
                <a:latin typeface="Georgia"/>
                <a:cs typeface="Georgia"/>
              </a:rPr>
              <a:t>Literature Review</a:t>
            </a:r>
            <a:endParaRPr sz="5150" dirty="0">
              <a:latin typeface="Georgia"/>
              <a:cs typeface="Georgia"/>
            </a:endParaRPr>
          </a:p>
        </p:txBody>
      </p:sp>
      <p:sp>
        <p:nvSpPr>
          <p:cNvPr id="13" name="object 13"/>
          <p:cNvSpPr txBox="1"/>
          <p:nvPr/>
        </p:nvSpPr>
        <p:spPr>
          <a:xfrm>
            <a:off x="9466593" y="3340349"/>
            <a:ext cx="6910070" cy="4750018"/>
          </a:xfrm>
          <a:prstGeom prst="rect">
            <a:avLst/>
          </a:prstGeom>
        </p:spPr>
        <p:txBody>
          <a:bodyPr vert="horz" wrap="square" lIns="0" tIns="12700" rIns="0" bIns="0" rtlCol="0">
            <a:spAutoFit/>
          </a:bodyPr>
          <a:lstStyle/>
          <a:p>
            <a:pPr lvl="0"/>
            <a:r>
              <a:rPr lang="en-US" sz="3500" kern="0" dirty="0">
                <a:solidFill>
                  <a:prstClr val="white"/>
                </a:solidFill>
                <a:latin typeface="Trebuchet MS"/>
              </a:rPr>
              <a:t>Previous studies have shown that extreme weather events can have significant impacts on economic growth, trade, inflation, and financial markets. However, there is limited research on the specific impacts of these events in the </a:t>
            </a:r>
            <a:r>
              <a:rPr lang="en-US" sz="3500" kern="0" dirty="0" smtClean="0">
                <a:solidFill>
                  <a:prstClr val="white"/>
                </a:solidFill>
                <a:latin typeface="Trebuchet MS"/>
              </a:rPr>
              <a:t>CESEE region.</a:t>
            </a:r>
            <a:endParaRPr lang="en-US" sz="2700" dirty="0">
              <a:latin typeface="Trebuchet MS"/>
              <a:cs typeface="Trebuchet MS"/>
            </a:endParaRPr>
          </a:p>
          <a:p>
            <a:pPr marL="12700" marR="5080">
              <a:lnSpc>
                <a:spcPct val="100000"/>
              </a:lnSpc>
              <a:spcBef>
                <a:spcPts val="100"/>
              </a:spcBef>
            </a:pPr>
            <a:endParaRPr sz="2700" dirty="0">
              <a:latin typeface="Trebuchet MS"/>
              <a:cs typeface="Trebuchet MS"/>
            </a:endParaRPr>
          </a:p>
        </p:txBody>
      </p:sp>
      <p:sp>
        <p:nvSpPr>
          <p:cNvPr id="14" name="object 14"/>
          <p:cNvSpPr/>
          <p:nvPr/>
        </p:nvSpPr>
        <p:spPr>
          <a:xfrm>
            <a:off x="9447299" y="2656741"/>
            <a:ext cx="3571875" cy="95250"/>
          </a:xfrm>
          <a:custGeom>
            <a:avLst/>
            <a:gdLst/>
            <a:ahLst/>
            <a:cxnLst/>
            <a:rect l="l" t="t" r="r" b="b"/>
            <a:pathLst>
              <a:path w="3571875" h="95250">
                <a:moveTo>
                  <a:pt x="3571874" y="95249"/>
                </a:moveTo>
                <a:lnTo>
                  <a:pt x="0" y="95249"/>
                </a:lnTo>
                <a:lnTo>
                  <a:pt x="0" y="0"/>
                </a:lnTo>
                <a:lnTo>
                  <a:pt x="3571874" y="0"/>
                </a:lnTo>
                <a:lnTo>
                  <a:pt x="3571874" y="95249"/>
                </a:lnTo>
                <a:close/>
              </a:path>
            </a:pathLst>
          </a:custGeom>
          <a:solidFill>
            <a:srgbClr val="6FB0D9"/>
          </a:solidFill>
        </p:spPr>
        <p:txBody>
          <a:bodyPr wrap="square" lIns="0" tIns="0" rIns="0" bIns="0" rtlCol="0"/>
          <a:lstStyle/>
          <a:p>
            <a:endParaRPr/>
          </a:p>
        </p:txBody>
      </p:sp>
      <p:pic>
        <p:nvPicPr>
          <p:cNvPr id="16" name="Picture 15"/>
          <p:cNvPicPr>
            <a:picLocks noChangeAspect="1"/>
          </p:cNvPicPr>
          <p:nvPr/>
        </p:nvPicPr>
        <p:blipFill>
          <a:blip r:embed="rId4"/>
          <a:stretch>
            <a:fillRect/>
          </a:stretch>
        </p:blipFill>
        <p:spPr>
          <a:xfrm rot="18929979">
            <a:off x="3009629" y="2676968"/>
            <a:ext cx="4528070" cy="4540789"/>
          </a:xfrm>
          <a:prstGeom prst="rect">
            <a:avLst/>
          </a:prstGeom>
        </p:spPr>
      </p:pic>
      <p:sp>
        <p:nvSpPr>
          <p:cNvPr id="12" name="Slide Number Placeholder 11">
            <a:extLst>
              <a:ext uri="{FF2B5EF4-FFF2-40B4-BE49-F238E27FC236}">
                <a16:creationId xmlns="" xmlns:a16="http://schemas.microsoft.com/office/drawing/2014/main" id="{9D749DF4-8FDF-B987-58D9-99A58C7EBB44}"/>
              </a:ext>
            </a:extLst>
          </p:cNvPr>
          <p:cNvSpPr>
            <a:spLocks noGrp="1"/>
          </p:cNvSpPr>
          <p:nvPr>
            <p:ph type="sldNum" sz="quarter" idx="7"/>
          </p:nvPr>
        </p:nvSpPr>
        <p:spPr/>
        <p:txBody>
          <a:bodyPr/>
          <a:lstStyle/>
          <a:p>
            <a:fld id="{B6F15528-21DE-4FAA-801E-634DDDAF4B2B}" type="slidenum">
              <a:rPr lang="en-GB" smtClean="0"/>
              <a:t>6</a:t>
            </a:fld>
            <a:endParaRPr lang="en-GB"/>
          </a:p>
        </p:txBody>
      </p:sp>
    </p:spTree>
    <p:extLst>
      <p:ext uri="{BB962C8B-B14F-4D97-AF65-F5344CB8AC3E}">
        <p14:creationId xmlns:p14="http://schemas.microsoft.com/office/powerpoint/2010/main" val="3244389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289187" y="0"/>
            <a:ext cx="3388360" cy="1694180"/>
          </a:xfrm>
          <a:custGeom>
            <a:avLst/>
            <a:gdLst/>
            <a:ahLst/>
            <a:cxnLst/>
            <a:rect l="l" t="t" r="r" b="b"/>
            <a:pathLst>
              <a:path w="3388359" h="1694180">
                <a:moveTo>
                  <a:pt x="1694124" y="1694124"/>
                </a:moveTo>
                <a:lnTo>
                  <a:pt x="0" y="0"/>
                </a:lnTo>
                <a:lnTo>
                  <a:pt x="3388249" y="0"/>
                </a:lnTo>
                <a:lnTo>
                  <a:pt x="1694124" y="1694124"/>
                </a:lnTo>
                <a:close/>
              </a:path>
            </a:pathLst>
          </a:custGeom>
          <a:solidFill>
            <a:srgbClr val="6FB0D9"/>
          </a:solidFill>
        </p:spPr>
        <p:txBody>
          <a:bodyPr wrap="square" lIns="0" tIns="0" rIns="0" bIns="0" rtlCol="0"/>
          <a:lstStyle/>
          <a:p>
            <a:endParaRPr/>
          </a:p>
        </p:txBody>
      </p:sp>
      <p:grpSp>
        <p:nvGrpSpPr>
          <p:cNvPr id="3" name="object 3"/>
          <p:cNvGrpSpPr/>
          <p:nvPr/>
        </p:nvGrpSpPr>
        <p:grpSpPr>
          <a:xfrm>
            <a:off x="0" y="3157499"/>
            <a:ext cx="1786889" cy="3476625"/>
            <a:chOff x="0" y="3157499"/>
            <a:chExt cx="1786889" cy="3476625"/>
          </a:xfrm>
        </p:grpSpPr>
        <p:sp>
          <p:nvSpPr>
            <p:cNvPr id="4" name="object 4"/>
            <p:cNvSpPr/>
            <p:nvPr/>
          </p:nvSpPr>
          <p:spPr>
            <a:xfrm>
              <a:off x="0" y="3695250"/>
              <a:ext cx="1786889" cy="2939415"/>
            </a:xfrm>
            <a:custGeom>
              <a:avLst/>
              <a:gdLst/>
              <a:ahLst/>
              <a:cxnLst/>
              <a:rect l="l" t="t" r="r" b="b"/>
              <a:pathLst>
                <a:path w="1786889" h="2939415">
                  <a:moveTo>
                    <a:pt x="48312" y="2938873"/>
                  </a:moveTo>
                  <a:lnTo>
                    <a:pt x="0" y="2890560"/>
                  </a:lnTo>
                  <a:lnTo>
                    <a:pt x="0" y="586063"/>
                  </a:lnTo>
                  <a:lnTo>
                    <a:pt x="586063" y="0"/>
                  </a:lnTo>
                  <a:lnTo>
                    <a:pt x="1786624" y="1200560"/>
                  </a:lnTo>
                  <a:lnTo>
                    <a:pt x="48312" y="2938873"/>
                  </a:lnTo>
                  <a:close/>
                </a:path>
              </a:pathLst>
            </a:custGeom>
            <a:solidFill>
              <a:srgbClr val="484B67"/>
            </a:solidFill>
          </p:spPr>
          <p:txBody>
            <a:bodyPr wrap="square" lIns="0" tIns="0" rIns="0" bIns="0" rtlCol="0"/>
            <a:lstStyle/>
            <a:p>
              <a:endParaRPr/>
            </a:p>
          </p:txBody>
        </p:sp>
        <p:sp>
          <p:nvSpPr>
            <p:cNvPr id="5" name="object 5"/>
            <p:cNvSpPr/>
            <p:nvPr/>
          </p:nvSpPr>
          <p:spPr>
            <a:xfrm>
              <a:off x="0" y="3157499"/>
              <a:ext cx="681355" cy="1314450"/>
            </a:xfrm>
            <a:custGeom>
              <a:avLst/>
              <a:gdLst/>
              <a:ahLst/>
              <a:cxnLst/>
              <a:rect l="l" t="t" r="r" b="b"/>
              <a:pathLst>
                <a:path w="681355" h="1314450">
                  <a:moveTo>
                    <a:pt x="0" y="1313904"/>
                  </a:moveTo>
                  <a:lnTo>
                    <a:pt x="0" y="48312"/>
                  </a:lnTo>
                  <a:lnTo>
                    <a:pt x="48312" y="0"/>
                  </a:lnTo>
                  <a:lnTo>
                    <a:pt x="681108" y="632795"/>
                  </a:lnTo>
                  <a:lnTo>
                    <a:pt x="0" y="1313904"/>
                  </a:lnTo>
                  <a:close/>
                </a:path>
              </a:pathLst>
            </a:custGeom>
            <a:solidFill>
              <a:srgbClr val="6FB0D9"/>
            </a:solidFill>
          </p:spPr>
          <p:txBody>
            <a:bodyPr wrap="square" lIns="0" tIns="0" rIns="0" bIns="0" rtlCol="0"/>
            <a:lstStyle/>
            <a:p>
              <a:endParaRPr/>
            </a:p>
          </p:txBody>
        </p:sp>
      </p:grpSp>
      <p:sp>
        <p:nvSpPr>
          <p:cNvPr id="11" name="object 11"/>
          <p:cNvSpPr txBox="1">
            <a:spLocks noGrp="1"/>
          </p:cNvSpPr>
          <p:nvPr>
            <p:ph type="title"/>
          </p:nvPr>
        </p:nvSpPr>
        <p:spPr>
          <a:xfrm>
            <a:off x="9701667" y="237061"/>
            <a:ext cx="7225030" cy="814069"/>
          </a:xfrm>
          <a:prstGeom prst="rect">
            <a:avLst/>
          </a:prstGeom>
        </p:spPr>
        <p:txBody>
          <a:bodyPr vert="horz" wrap="square" lIns="0" tIns="15875" rIns="0" bIns="0" rtlCol="0">
            <a:spAutoFit/>
          </a:bodyPr>
          <a:lstStyle/>
          <a:p>
            <a:pPr marL="12700">
              <a:lnSpc>
                <a:spcPct val="100000"/>
              </a:lnSpc>
              <a:spcBef>
                <a:spcPts val="125"/>
              </a:spcBef>
            </a:pPr>
            <a:r>
              <a:rPr lang="en-US" sz="5150" spc="-30" dirty="0">
                <a:latin typeface="Georgia"/>
                <a:cs typeface="Georgia"/>
              </a:rPr>
              <a:t>Literature Review</a:t>
            </a:r>
            <a:endParaRPr sz="5150" dirty="0">
              <a:latin typeface="Georgia"/>
              <a:cs typeface="Georgia"/>
            </a:endParaRPr>
          </a:p>
        </p:txBody>
      </p:sp>
      <p:sp>
        <p:nvSpPr>
          <p:cNvPr id="13" name="object 13"/>
          <p:cNvSpPr txBox="1"/>
          <p:nvPr/>
        </p:nvSpPr>
        <p:spPr>
          <a:xfrm>
            <a:off x="328320" y="1168908"/>
            <a:ext cx="17392075" cy="8553624"/>
          </a:xfrm>
          <a:prstGeom prst="rect">
            <a:avLst/>
          </a:prstGeom>
        </p:spPr>
        <p:txBody>
          <a:bodyPr vert="horz" wrap="square" lIns="0" tIns="12700" rIns="0" bIns="0" rtlCol="0">
            <a:spAutoFit/>
          </a:bodyPr>
          <a:lstStyle/>
          <a:p>
            <a:pPr algn="l"/>
            <a:r>
              <a:rPr lang="en-GB" sz="2400" b="1" i="0" dirty="0">
                <a:solidFill>
                  <a:schemeClr val="bg1"/>
                </a:solidFill>
                <a:effectLst/>
                <a:latin typeface="Trebuchet MS" panose="020B0603020202020204" pitchFamily="34" charset="0"/>
              </a:rPr>
              <a:t>Kim et al. (2021): </a:t>
            </a:r>
            <a:r>
              <a:rPr lang="en-GB" sz="2400" b="0" i="0" dirty="0">
                <a:solidFill>
                  <a:schemeClr val="bg1"/>
                </a:solidFill>
                <a:effectLst/>
                <a:latin typeface="Trebuchet MS" panose="020B0603020202020204" pitchFamily="34" charset="0"/>
              </a:rPr>
              <a:t>Studied ACI effects on the U.S. economy (1961-2019).</a:t>
            </a:r>
          </a:p>
          <a:p>
            <a:pPr marL="742950" lvl="1" indent="-285750" algn="l">
              <a:buFont typeface="Arial" panose="020B0604020202020204" pitchFamily="34" charset="0"/>
              <a:buChar char="•"/>
            </a:pPr>
            <a:r>
              <a:rPr lang="en-GB" sz="2400" b="0" i="0" dirty="0">
                <a:solidFill>
                  <a:schemeClr val="bg1"/>
                </a:solidFill>
                <a:effectLst/>
                <a:latin typeface="Trebuchet MS" panose="020B0603020202020204" pitchFamily="34" charset="0"/>
              </a:rPr>
              <a:t>Found negative impacts on industrial growth, inflation, and unemployment.</a:t>
            </a:r>
          </a:p>
          <a:p>
            <a:pPr lvl="1" algn="l"/>
            <a:endParaRPr lang="en-GB" sz="2400" b="0" i="0" dirty="0">
              <a:solidFill>
                <a:schemeClr val="bg1"/>
              </a:solidFill>
              <a:effectLst/>
              <a:latin typeface="Trebuchet MS" panose="020B0603020202020204" pitchFamily="34" charset="0"/>
            </a:endParaRPr>
          </a:p>
          <a:p>
            <a:pPr algn="l"/>
            <a:r>
              <a:rPr lang="en-GB" sz="2400" b="1" i="0" dirty="0">
                <a:solidFill>
                  <a:schemeClr val="bg1"/>
                </a:solidFill>
                <a:effectLst/>
                <a:latin typeface="Trebuchet MS" panose="020B0603020202020204" pitchFamily="34" charset="0"/>
              </a:rPr>
              <a:t>Pisa et al. (2022): </a:t>
            </a:r>
            <a:r>
              <a:rPr lang="en-GB" sz="2400" b="0" i="0" dirty="0">
                <a:solidFill>
                  <a:schemeClr val="bg1"/>
                </a:solidFill>
                <a:effectLst/>
                <a:latin typeface="Trebuchet MS" panose="020B0603020202020204" pitchFamily="34" charset="0"/>
              </a:rPr>
              <a:t>Focused on European countries (2000-2022) and temperature shocks.</a:t>
            </a:r>
          </a:p>
          <a:p>
            <a:pPr marL="742950" lvl="1" indent="-285750" algn="l">
              <a:buFont typeface="Arial" panose="020B0604020202020204" pitchFamily="34" charset="0"/>
              <a:buChar char="•"/>
            </a:pPr>
            <a:r>
              <a:rPr lang="en-GB" sz="2400" b="0" i="0" dirty="0" smtClean="0">
                <a:solidFill>
                  <a:schemeClr val="bg1"/>
                </a:solidFill>
                <a:effectLst/>
                <a:latin typeface="Trebuchet MS" panose="020B0603020202020204" pitchFamily="34" charset="0"/>
              </a:rPr>
              <a:t>Uncover </a:t>
            </a:r>
            <a:r>
              <a:rPr lang="en-GB" sz="2400" b="0" i="0" dirty="0">
                <a:solidFill>
                  <a:schemeClr val="bg1"/>
                </a:solidFill>
                <a:effectLst/>
                <a:latin typeface="Trebuchet MS" panose="020B0603020202020204" pitchFamily="34" charset="0"/>
              </a:rPr>
              <a:t>non-linear effects across nations, emphasizing energy prices and ECB policy.</a:t>
            </a:r>
          </a:p>
          <a:p>
            <a:pPr lvl="1" algn="l"/>
            <a:endParaRPr lang="en-GB" sz="2400" b="0" i="0" dirty="0">
              <a:solidFill>
                <a:schemeClr val="bg1"/>
              </a:solidFill>
              <a:effectLst/>
              <a:latin typeface="Trebuchet MS" panose="020B0603020202020204" pitchFamily="34" charset="0"/>
            </a:endParaRPr>
          </a:p>
          <a:p>
            <a:pPr algn="l"/>
            <a:r>
              <a:rPr lang="en-GB" sz="2400" b="1" i="0" dirty="0" err="1">
                <a:solidFill>
                  <a:schemeClr val="bg1"/>
                </a:solidFill>
                <a:effectLst/>
                <a:latin typeface="Trebuchet MS" panose="020B0603020202020204" pitchFamily="34" charset="0"/>
              </a:rPr>
              <a:t>Faccia</a:t>
            </a:r>
            <a:r>
              <a:rPr lang="en-GB" sz="2400" b="1" i="0" dirty="0">
                <a:solidFill>
                  <a:schemeClr val="bg1"/>
                </a:solidFill>
                <a:effectLst/>
                <a:latin typeface="Trebuchet MS" panose="020B0603020202020204" pitchFamily="34" charset="0"/>
              </a:rPr>
              <a:t> et al. (2021): </a:t>
            </a:r>
            <a:r>
              <a:rPr lang="en-GB" sz="2400" b="0" i="0" dirty="0">
                <a:solidFill>
                  <a:schemeClr val="bg1"/>
                </a:solidFill>
                <a:effectLst/>
                <a:latin typeface="Trebuchet MS" panose="020B0603020202020204" pitchFamily="34" charset="0"/>
              </a:rPr>
              <a:t>Examined temperature effects on prices and GDP deflator across 48 countries (1990-2018).</a:t>
            </a:r>
          </a:p>
          <a:p>
            <a:pPr marL="742950" lvl="1" indent="-285750" algn="l">
              <a:buFont typeface="Arial" panose="020B0604020202020204" pitchFamily="34" charset="0"/>
              <a:buChar char="•"/>
            </a:pPr>
            <a:r>
              <a:rPr lang="en-GB" sz="2400" b="0" i="0" dirty="0">
                <a:solidFill>
                  <a:schemeClr val="bg1"/>
                </a:solidFill>
                <a:effectLst/>
                <a:latin typeface="Trebuchet MS" panose="020B0603020202020204" pitchFamily="34" charset="0"/>
              </a:rPr>
              <a:t>Seasonal temperature shocks, food price sensitivity, and non-linear effects highlighted.</a:t>
            </a:r>
          </a:p>
          <a:p>
            <a:pPr marL="742950" lvl="1" indent="-285750" algn="l">
              <a:buFont typeface="Arial" panose="020B0604020202020204" pitchFamily="34" charset="0"/>
              <a:buChar char="•"/>
            </a:pPr>
            <a:r>
              <a:rPr lang="en-GB" sz="2400" b="0" i="0" dirty="0">
                <a:solidFill>
                  <a:schemeClr val="bg1"/>
                </a:solidFill>
                <a:effectLst/>
                <a:latin typeface="Trebuchet MS" panose="020B0603020202020204" pitchFamily="34" charset="0"/>
              </a:rPr>
              <a:t>Stressed central banks' need to consider weather shocks on prices.</a:t>
            </a:r>
          </a:p>
          <a:p>
            <a:pPr algn="l"/>
            <a:endParaRPr lang="en-GB" sz="2400" b="1" i="0" dirty="0">
              <a:solidFill>
                <a:schemeClr val="bg1"/>
              </a:solidFill>
              <a:effectLst/>
              <a:latin typeface="Trebuchet MS" panose="020B0603020202020204" pitchFamily="34" charset="0"/>
            </a:endParaRPr>
          </a:p>
          <a:p>
            <a:pPr algn="l"/>
            <a:r>
              <a:rPr lang="en-GB" sz="2400" b="1" i="0" dirty="0">
                <a:solidFill>
                  <a:schemeClr val="bg1"/>
                </a:solidFill>
                <a:effectLst/>
                <a:latin typeface="Trebuchet MS" panose="020B0603020202020204" pitchFamily="34" charset="0"/>
              </a:rPr>
              <a:t>Bernie et al. (2021): </a:t>
            </a:r>
            <a:r>
              <a:rPr lang="en-GB" sz="2400" b="0" i="0" dirty="0" err="1">
                <a:solidFill>
                  <a:schemeClr val="bg1"/>
                </a:solidFill>
                <a:effectLst/>
                <a:latin typeface="Trebuchet MS" panose="020B0603020202020204" pitchFamily="34" charset="0"/>
              </a:rPr>
              <a:t>Analyzed</a:t>
            </a:r>
            <a:r>
              <a:rPr lang="en-GB" sz="2400" b="0" i="0" dirty="0">
                <a:solidFill>
                  <a:schemeClr val="bg1"/>
                </a:solidFill>
                <a:effectLst/>
                <a:latin typeface="Trebuchet MS" panose="020B0603020202020204" pitchFamily="34" charset="0"/>
              </a:rPr>
              <a:t> disaster events' effects on euro area countries (1996-2021).</a:t>
            </a:r>
          </a:p>
          <a:p>
            <a:pPr marL="742950" lvl="1" indent="-285750" algn="l">
              <a:buFont typeface="Arial" panose="020B0604020202020204" pitchFamily="34" charset="0"/>
              <a:buChar char="•"/>
            </a:pPr>
            <a:r>
              <a:rPr lang="en-GB" sz="2400" b="0" i="0" dirty="0">
                <a:solidFill>
                  <a:schemeClr val="bg1"/>
                </a:solidFill>
                <a:effectLst/>
                <a:latin typeface="Trebuchet MS" panose="020B0603020202020204" pitchFamily="34" charset="0"/>
              </a:rPr>
              <a:t>Heterogeneous inflation responses due to supply-demand disparities.</a:t>
            </a:r>
          </a:p>
          <a:p>
            <a:pPr algn="l"/>
            <a:endParaRPr lang="en-GB" sz="2400" b="1" i="0" dirty="0">
              <a:solidFill>
                <a:schemeClr val="bg1"/>
              </a:solidFill>
              <a:effectLst/>
              <a:latin typeface="Trebuchet MS" panose="020B0603020202020204" pitchFamily="34" charset="0"/>
            </a:endParaRPr>
          </a:p>
          <a:p>
            <a:pPr algn="l"/>
            <a:r>
              <a:rPr lang="en-GB" sz="2400" b="1" i="0" dirty="0">
                <a:solidFill>
                  <a:schemeClr val="bg1"/>
                </a:solidFill>
                <a:effectLst/>
                <a:latin typeface="Trebuchet MS" panose="020B0603020202020204" pitchFamily="34" charset="0"/>
              </a:rPr>
              <a:t>Ciccarelli and Marotta (2021): </a:t>
            </a:r>
            <a:r>
              <a:rPr lang="en-GB" sz="2400" b="0" i="0" dirty="0" err="1">
                <a:solidFill>
                  <a:schemeClr val="bg1"/>
                </a:solidFill>
                <a:effectLst/>
                <a:latin typeface="Trebuchet MS" panose="020B0603020202020204" pitchFamily="34" charset="0"/>
              </a:rPr>
              <a:t>Analyzed</a:t>
            </a:r>
            <a:r>
              <a:rPr lang="en-GB" sz="2400" b="0" i="0" dirty="0">
                <a:solidFill>
                  <a:schemeClr val="bg1"/>
                </a:solidFill>
                <a:effectLst/>
                <a:latin typeface="Trebuchet MS" panose="020B0603020202020204" pitchFamily="34" charset="0"/>
              </a:rPr>
              <a:t> climate change's economic impacts across 24 countries (1990-2019).</a:t>
            </a:r>
          </a:p>
          <a:p>
            <a:pPr marL="742950" lvl="1" indent="-285750" algn="l">
              <a:buFont typeface="Arial" panose="020B0604020202020204" pitchFamily="34" charset="0"/>
              <a:buChar char="•"/>
            </a:pPr>
            <a:r>
              <a:rPr lang="en-GB" sz="2400" b="0" i="0" dirty="0">
                <a:solidFill>
                  <a:schemeClr val="bg1"/>
                </a:solidFill>
                <a:effectLst/>
                <a:latin typeface="Trebuchet MS" panose="020B0603020202020204" pitchFamily="34" charset="0"/>
              </a:rPr>
              <a:t>Identified four climate shocks with medium-term influence.</a:t>
            </a:r>
          </a:p>
          <a:p>
            <a:pPr marL="742950" lvl="1" indent="-285750" algn="l">
              <a:buFont typeface="Arial" panose="020B0604020202020204" pitchFamily="34" charset="0"/>
              <a:buChar char="•"/>
            </a:pPr>
            <a:r>
              <a:rPr lang="en-GB" sz="2400" b="0" i="0" dirty="0">
                <a:solidFill>
                  <a:schemeClr val="bg1"/>
                </a:solidFill>
                <a:effectLst/>
                <a:latin typeface="Trebuchet MS" panose="020B0603020202020204" pitchFamily="34" charset="0"/>
              </a:rPr>
              <a:t>Urged proactive measures for policy makers and central banks.</a:t>
            </a:r>
          </a:p>
          <a:p>
            <a:pPr algn="l"/>
            <a:endParaRPr lang="en-GB" sz="2400" dirty="0">
              <a:solidFill>
                <a:schemeClr val="bg1"/>
              </a:solidFill>
              <a:latin typeface="Trebuchet MS" panose="020B0603020202020204" pitchFamily="34" charset="0"/>
            </a:endParaRPr>
          </a:p>
          <a:p>
            <a:pPr algn="l"/>
            <a:r>
              <a:rPr lang="en-GB" sz="2400" b="1" i="0" dirty="0">
                <a:solidFill>
                  <a:schemeClr val="bg1"/>
                </a:solidFill>
                <a:effectLst/>
                <a:latin typeface="Trebuchet MS" panose="020B0603020202020204" pitchFamily="34" charset="0"/>
              </a:rPr>
              <a:t>Acevedo et al. (2020): </a:t>
            </a:r>
            <a:r>
              <a:rPr lang="en-GB" sz="2400" b="0" i="0" dirty="0">
                <a:solidFill>
                  <a:schemeClr val="bg1"/>
                </a:solidFill>
                <a:effectLst/>
                <a:latin typeface="Trebuchet MS" panose="020B0603020202020204" pitchFamily="34" charset="0"/>
              </a:rPr>
              <a:t>Assessed annual data across 180 economies (1950-2015) focusing on temperature and precipitation.</a:t>
            </a:r>
          </a:p>
          <a:p>
            <a:pPr marL="742950" lvl="1" indent="-285750" algn="l">
              <a:buFont typeface="Arial" panose="020B0604020202020204" pitchFamily="34" charset="0"/>
              <a:buChar char="•"/>
            </a:pPr>
            <a:r>
              <a:rPr lang="en-GB" sz="2400" b="0" i="0" dirty="0">
                <a:solidFill>
                  <a:schemeClr val="bg1"/>
                </a:solidFill>
                <a:effectLst/>
                <a:latin typeface="Trebuchet MS" panose="020B0603020202020204" pitchFamily="34" charset="0"/>
              </a:rPr>
              <a:t>Introduced non-linear model specifications, showing negative growth impact in high-temperature economies.</a:t>
            </a:r>
          </a:p>
          <a:p>
            <a:pPr lvl="1" algn="l"/>
            <a:endParaRPr lang="en-GB" sz="2400" b="0" i="0" dirty="0">
              <a:solidFill>
                <a:schemeClr val="bg1"/>
              </a:solidFill>
              <a:effectLst/>
              <a:latin typeface="Trebuchet MS" panose="020B0603020202020204" pitchFamily="34" charset="0"/>
            </a:endParaRPr>
          </a:p>
          <a:p>
            <a:pPr algn="l"/>
            <a:r>
              <a:rPr lang="en-GB" sz="2400" b="1" i="0" dirty="0">
                <a:solidFill>
                  <a:schemeClr val="bg1"/>
                </a:solidFill>
                <a:effectLst/>
                <a:latin typeface="Trebuchet MS" panose="020B0603020202020204" pitchFamily="34" charset="0"/>
              </a:rPr>
              <a:t>Mukherjee and Ouattara (2021): </a:t>
            </a:r>
            <a:r>
              <a:rPr lang="en-GB" sz="2400" b="0" i="0" dirty="0">
                <a:solidFill>
                  <a:schemeClr val="bg1"/>
                </a:solidFill>
                <a:effectLst/>
                <a:latin typeface="Trebuchet MS" panose="020B0603020202020204" pitchFamily="34" charset="0"/>
              </a:rPr>
              <a:t>Used panel data (1961-2014) for developing and developed economies.</a:t>
            </a:r>
          </a:p>
          <a:p>
            <a:pPr marL="742950" lvl="1" indent="-285750" algn="l">
              <a:buFont typeface="Arial" panose="020B0604020202020204" pitchFamily="34" charset="0"/>
              <a:buChar char="•"/>
            </a:pPr>
            <a:r>
              <a:rPr lang="en-GB" sz="2400" b="0" i="0" dirty="0">
                <a:solidFill>
                  <a:schemeClr val="bg1"/>
                </a:solidFill>
                <a:effectLst/>
                <a:latin typeface="Trebuchet MS" panose="020B0603020202020204" pitchFamily="34" charset="0"/>
              </a:rPr>
              <a:t>Persistent weather effects on inflation, emphasizing central banks' attention to shocks.</a:t>
            </a:r>
          </a:p>
          <a:p>
            <a:pPr lvl="0"/>
            <a:endParaRPr sz="2700" dirty="0">
              <a:latin typeface="Trebuchet MS" panose="020B0603020202020204" pitchFamily="34" charset="0"/>
              <a:cs typeface="Trebuchet MS"/>
            </a:endParaRPr>
          </a:p>
        </p:txBody>
      </p:sp>
      <p:sp>
        <p:nvSpPr>
          <p:cNvPr id="14" name="object 14"/>
          <p:cNvSpPr/>
          <p:nvPr/>
        </p:nvSpPr>
        <p:spPr>
          <a:xfrm>
            <a:off x="9756723" y="1003505"/>
            <a:ext cx="3571875" cy="95250"/>
          </a:xfrm>
          <a:custGeom>
            <a:avLst/>
            <a:gdLst/>
            <a:ahLst/>
            <a:cxnLst/>
            <a:rect l="l" t="t" r="r" b="b"/>
            <a:pathLst>
              <a:path w="3571875" h="95250">
                <a:moveTo>
                  <a:pt x="3571874" y="95249"/>
                </a:moveTo>
                <a:lnTo>
                  <a:pt x="0" y="95249"/>
                </a:lnTo>
                <a:lnTo>
                  <a:pt x="0" y="0"/>
                </a:lnTo>
                <a:lnTo>
                  <a:pt x="3571874" y="0"/>
                </a:lnTo>
                <a:lnTo>
                  <a:pt x="3571874" y="95249"/>
                </a:lnTo>
                <a:close/>
              </a:path>
            </a:pathLst>
          </a:custGeom>
          <a:solidFill>
            <a:srgbClr val="6FB0D9"/>
          </a:solidFill>
        </p:spPr>
        <p:txBody>
          <a:bodyPr wrap="square" lIns="0" tIns="0" rIns="0" bIns="0" rtlCol="0"/>
          <a:lstStyle/>
          <a:p>
            <a:endParaRPr/>
          </a:p>
        </p:txBody>
      </p:sp>
      <p:sp>
        <p:nvSpPr>
          <p:cNvPr id="6" name="Slide Number Placeholder 5">
            <a:extLst>
              <a:ext uri="{FF2B5EF4-FFF2-40B4-BE49-F238E27FC236}">
                <a16:creationId xmlns="" xmlns:a16="http://schemas.microsoft.com/office/drawing/2014/main" id="{B4C59E35-2C48-6C41-C8D8-8E9E435067E9}"/>
              </a:ext>
            </a:extLst>
          </p:cNvPr>
          <p:cNvSpPr>
            <a:spLocks noGrp="1"/>
          </p:cNvSpPr>
          <p:nvPr>
            <p:ph type="sldNum" sz="quarter" idx="7"/>
          </p:nvPr>
        </p:nvSpPr>
        <p:spPr/>
        <p:txBody>
          <a:bodyPr/>
          <a:lstStyle/>
          <a:p>
            <a:fld id="{B6F15528-21DE-4FAA-801E-634DDDAF4B2B}" type="slidenum">
              <a:rPr lang="en-GB" smtClean="0"/>
              <a:t>7</a:t>
            </a:fld>
            <a:endParaRPr lang="en-GB"/>
          </a:p>
        </p:txBody>
      </p:sp>
      <p:pic>
        <p:nvPicPr>
          <p:cNvPr id="7" name="Picture 6">
            <a:extLst>
              <a:ext uri="{FF2B5EF4-FFF2-40B4-BE49-F238E27FC236}">
                <a16:creationId xmlns="" xmlns:a16="http://schemas.microsoft.com/office/drawing/2014/main" id="{CC26D3E5-B153-A2CE-D6C4-0089AB44DD3A}"/>
              </a:ext>
            </a:extLst>
          </p:cNvPr>
          <p:cNvPicPr>
            <a:picLocks noChangeAspect="1"/>
          </p:cNvPicPr>
          <p:nvPr/>
        </p:nvPicPr>
        <p:blipFill>
          <a:blip r:embed="rId3"/>
          <a:stretch>
            <a:fillRect/>
          </a:stretch>
        </p:blipFill>
        <p:spPr>
          <a:xfrm>
            <a:off x="15316200" y="0"/>
            <a:ext cx="2971800" cy="3128010"/>
          </a:xfrm>
          <a:prstGeom prst="rect">
            <a:avLst/>
          </a:prstGeom>
        </p:spPr>
      </p:pic>
    </p:spTree>
    <p:extLst>
      <p:ext uri="{BB962C8B-B14F-4D97-AF65-F5344CB8AC3E}">
        <p14:creationId xmlns:p14="http://schemas.microsoft.com/office/powerpoint/2010/main" val="4164491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7159244" y="0"/>
            <a:ext cx="11123106" cy="10280371"/>
            <a:chOff x="7159244" y="0"/>
            <a:chExt cx="11123106" cy="10280371"/>
          </a:xfrm>
        </p:grpSpPr>
        <p:sp>
          <p:nvSpPr>
            <p:cNvPr id="4" name="object 4"/>
            <p:cNvSpPr/>
            <p:nvPr/>
          </p:nvSpPr>
          <p:spPr>
            <a:xfrm>
              <a:off x="9849868" y="1266202"/>
              <a:ext cx="6448425" cy="6448425"/>
            </a:xfrm>
            <a:custGeom>
              <a:avLst/>
              <a:gdLst/>
              <a:ahLst/>
              <a:cxnLst/>
              <a:rect l="l" t="t" r="r" b="b"/>
              <a:pathLst>
                <a:path w="6448425" h="6448425">
                  <a:moveTo>
                    <a:pt x="3224212" y="6448424"/>
                  </a:moveTo>
                  <a:lnTo>
                    <a:pt x="0" y="3222962"/>
                  </a:lnTo>
                  <a:lnTo>
                    <a:pt x="3224212" y="0"/>
                  </a:lnTo>
                  <a:lnTo>
                    <a:pt x="6448424" y="3222961"/>
                  </a:lnTo>
                  <a:lnTo>
                    <a:pt x="3224212" y="6448424"/>
                  </a:lnTo>
                  <a:close/>
                </a:path>
              </a:pathLst>
            </a:custGeom>
            <a:solidFill>
              <a:srgbClr val="484B67"/>
            </a:solidFill>
          </p:spPr>
          <p:txBody>
            <a:bodyPr wrap="square" lIns="0" tIns="0" rIns="0" bIns="0" rtlCol="0"/>
            <a:lstStyle/>
            <a:p>
              <a:endParaRPr/>
            </a:p>
          </p:txBody>
        </p:sp>
        <p:sp>
          <p:nvSpPr>
            <p:cNvPr id="5" name="object 5"/>
            <p:cNvSpPr/>
            <p:nvPr/>
          </p:nvSpPr>
          <p:spPr>
            <a:xfrm>
              <a:off x="7159244" y="0"/>
              <a:ext cx="6448425" cy="3677285"/>
            </a:xfrm>
            <a:custGeom>
              <a:avLst/>
              <a:gdLst/>
              <a:ahLst/>
              <a:cxnLst/>
              <a:rect l="l" t="t" r="r" b="b"/>
              <a:pathLst>
                <a:path w="6448425" h="3677285">
                  <a:moveTo>
                    <a:pt x="3224212" y="3677229"/>
                  </a:moveTo>
                  <a:lnTo>
                    <a:pt x="0" y="453017"/>
                  </a:lnTo>
                  <a:lnTo>
                    <a:pt x="453017" y="0"/>
                  </a:lnTo>
                  <a:lnTo>
                    <a:pt x="5995407" y="0"/>
                  </a:lnTo>
                  <a:lnTo>
                    <a:pt x="6448424" y="453017"/>
                  </a:lnTo>
                  <a:lnTo>
                    <a:pt x="3224212" y="3677229"/>
                  </a:lnTo>
                  <a:close/>
                </a:path>
              </a:pathLst>
            </a:custGeom>
            <a:solidFill>
              <a:srgbClr val="6FB0D9"/>
            </a:solidFill>
          </p:spPr>
          <p:txBody>
            <a:bodyPr wrap="square" lIns="0" tIns="0" rIns="0" bIns="0" rtlCol="0"/>
            <a:lstStyle/>
            <a:p>
              <a:endParaRPr/>
            </a:p>
          </p:txBody>
        </p:sp>
        <p:sp>
          <p:nvSpPr>
            <p:cNvPr id="6" name="object 6"/>
            <p:cNvSpPr/>
            <p:nvPr/>
          </p:nvSpPr>
          <p:spPr>
            <a:xfrm>
              <a:off x="10591800" y="2896"/>
              <a:ext cx="7690550" cy="10277475"/>
            </a:xfrm>
            <a:custGeom>
              <a:avLst/>
              <a:gdLst/>
              <a:ahLst/>
              <a:cxnLst/>
              <a:rect l="l" t="t" r="r" b="b"/>
              <a:pathLst>
                <a:path w="7077075" h="10277475">
                  <a:moveTo>
                    <a:pt x="7077074" y="10277474"/>
                  </a:moveTo>
                  <a:lnTo>
                    <a:pt x="0" y="10277474"/>
                  </a:lnTo>
                  <a:lnTo>
                    <a:pt x="0" y="0"/>
                  </a:lnTo>
                  <a:lnTo>
                    <a:pt x="7077074" y="0"/>
                  </a:lnTo>
                  <a:lnTo>
                    <a:pt x="7077074" y="10277474"/>
                  </a:lnTo>
                  <a:close/>
                </a:path>
              </a:pathLst>
            </a:custGeom>
            <a:solidFill>
              <a:srgbClr val="282937"/>
            </a:solidFill>
          </p:spPr>
          <p:txBody>
            <a:bodyPr wrap="square" lIns="0" tIns="0" rIns="0" bIns="0" rtlCol="0"/>
            <a:lstStyle/>
            <a:p>
              <a:endParaRPr/>
            </a:p>
          </p:txBody>
        </p:sp>
      </p:grpSp>
      <p:sp>
        <p:nvSpPr>
          <p:cNvPr id="7" name="object 7"/>
          <p:cNvSpPr txBox="1">
            <a:spLocks noGrp="1"/>
          </p:cNvSpPr>
          <p:nvPr>
            <p:ph type="title"/>
          </p:nvPr>
        </p:nvSpPr>
        <p:spPr>
          <a:xfrm>
            <a:off x="609600" y="74225"/>
            <a:ext cx="17541904" cy="1213153"/>
          </a:xfrm>
          <a:prstGeom prst="rect">
            <a:avLst/>
          </a:prstGeom>
        </p:spPr>
        <p:txBody>
          <a:bodyPr vert="horz" wrap="square" lIns="0" tIns="12700" rIns="0" bIns="0" rtlCol="0">
            <a:spAutoFit/>
          </a:bodyPr>
          <a:lstStyle/>
          <a:p>
            <a:pPr marL="11042650">
              <a:lnSpc>
                <a:spcPct val="100000"/>
              </a:lnSpc>
              <a:spcBef>
                <a:spcPts val="100"/>
              </a:spcBef>
            </a:pPr>
            <a:r>
              <a:rPr lang="en-US" spc="400" dirty="0"/>
              <a:t>Methodology &amp; </a:t>
            </a:r>
            <a:br>
              <a:rPr lang="en-US" spc="400" dirty="0"/>
            </a:br>
            <a:r>
              <a:rPr lang="en-US" spc="400" dirty="0"/>
              <a:t>Data collection</a:t>
            </a:r>
            <a:endParaRPr spc="-250" dirty="0"/>
          </a:p>
        </p:txBody>
      </p:sp>
      <p:sp>
        <p:nvSpPr>
          <p:cNvPr id="14" name="object 14"/>
          <p:cNvSpPr txBox="1"/>
          <p:nvPr/>
        </p:nvSpPr>
        <p:spPr>
          <a:xfrm>
            <a:off x="10700190" y="1703192"/>
            <a:ext cx="7473770" cy="8068234"/>
          </a:xfrm>
          <a:prstGeom prst="rect">
            <a:avLst/>
          </a:prstGeom>
        </p:spPr>
        <p:txBody>
          <a:bodyPr vert="horz" wrap="square" lIns="0" tIns="12065" rIns="0" bIns="0" rtlCol="0">
            <a:spAutoFit/>
          </a:bodyPr>
          <a:lstStyle/>
          <a:p>
            <a:pPr marL="12700" marR="5080" indent="22225" algn="r">
              <a:lnSpc>
                <a:spcPct val="100099"/>
              </a:lnSpc>
              <a:spcBef>
                <a:spcPts val="95"/>
              </a:spcBef>
            </a:pPr>
            <a:r>
              <a:rPr lang="en-US" sz="2400" spc="30" dirty="0">
                <a:solidFill>
                  <a:srgbClr val="FFFFFF"/>
                </a:solidFill>
                <a:latin typeface="Trebuchet MS"/>
                <a:cs typeface="Trebuchet MS"/>
              </a:rPr>
              <a:t>This study uses a </a:t>
            </a:r>
            <a:r>
              <a:rPr lang="en-US" sz="2800" b="1" spc="-70" dirty="0">
                <a:ln>
                  <a:solidFill>
                    <a:schemeClr val="bg2">
                      <a:lumMod val="50000"/>
                    </a:schemeClr>
                  </a:solidFill>
                </a:ln>
                <a:solidFill>
                  <a:srgbClr val="FFFFFF"/>
                </a:solidFill>
                <a:latin typeface="Trebuchet MS"/>
                <a:cs typeface="Trebuchet MS"/>
              </a:rPr>
              <a:t>VAR approach </a:t>
            </a:r>
            <a:r>
              <a:rPr lang="en-US" sz="2400" spc="30" dirty="0">
                <a:solidFill>
                  <a:srgbClr val="FFFFFF"/>
                </a:solidFill>
                <a:latin typeface="Trebuchet MS"/>
                <a:cs typeface="Trebuchet MS"/>
              </a:rPr>
              <a:t>to assess the impacts of extreme weather events on </a:t>
            </a:r>
            <a:r>
              <a:rPr lang="en-US" sz="2800" b="1" spc="-70" dirty="0">
                <a:ln>
                  <a:solidFill>
                    <a:schemeClr val="bg2">
                      <a:lumMod val="50000"/>
                    </a:schemeClr>
                  </a:solidFill>
                </a:ln>
                <a:solidFill>
                  <a:srgbClr val="FFFFFF"/>
                </a:solidFill>
                <a:latin typeface="Trebuchet MS"/>
                <a:cs typeface="Trebuchet MS"/>
              </a:rPr>
              <a:t>macroeconomic and financial stability </a:t>
            </a:r>
            <a:r>
              <a:rPr lang="en-US" sz="2400" spc="30" dirty="0">
                <a:solidFill>
                  <a:srgbClr val="FFFFFF"/>
                </a:solidFill>
                <a:latin typeface="Trebuchet MS"/>
                <a:cs typeface="Trebuchet MS"/>
              </a:rPr>
              <a:t>in the CESEE region. </a:t>
            </a:r>
          </a:p>
          <a:p>
            <a:pPr marL="12700" marR="5080" indent="22225" algn="r">
              <a:lnSpc>
                <a:spcPct val="100099"/>
              </a:lnSpc>
              <a:spcBef>
                <a:spcPts val="95"/>
              </a:spcBef>
            </a:pPr>
            <a:endParaRPr lang="en-US" sz="2400" spc="30" dirty="0">
              <a:solidFill>
                <a:srgbClr val="FFFFFF"/>
              </a:solidFill>
              <a:latin typeface="Trebuchet MS"/>
              <a:cs typeface="Trebuchet MS"/>
            </a:endParaRPr>
          </a:p>
          <a:p>
            <a:pPr marL="355600" marR="5080" indent="-342900" algn="r">
              <a:lnSpc>
                <a:spcPct val="100099"/>
              </a:lnSpc>
              <a:spcBef>
                <a:spcPts val="95"/>
              </a:spcBef>
              <a:buFont typeface="Arial" panose="020B0604020202020204" pitchFamily="34" charset="0"/>
              <a:buChar char="•"/>
            </a:pPr>
            <a:r>
              <a:rPr lang="en-US" sz="2400" spc="30" dirty="0">
                <a:solidFill>
                  <a:srgbClr val="FFFFFF"/>
                </a:solidFill>
                <a:latin typeface="Trebuchet MS"/>
                <a:cs typeface="Trebuchet MS"/>
              </a:rPr>
              <a:t>Countries: Albania (AL), Bosnia-Herzegovina (BH), Bulgaria (BG), Czech Republic (CZ), Croatia (CR), Estonia (ES), Greece (GR), Hungary (HU), Latia(LA), Lithuania (LI).    </a:t>
            </a:r>
          </a:p>
          <a:p>
            <a:pPr marL="12700" marR="5080" indent="22225" algn="just">
              <a:lnSpc>
                <a:spcPct val="100099"/>
              </a:lnSpc>
              <a:spcBef>
                <a:spcPts val="95"/>
              </a:spcBef>
            </a:pPr>
            <a:endParaRPr lang="en-US" sz="2400" spc="30" dirty="0">
              <a:solidFill>
                <a:srgbClr val="FFFFFF"/>
              </a:solidFill>
              <a:latin typeface="Trebuchet MS"/>
              <a:cs typeface="Trebuchet MS"/>
            </a:endParaRPr>
          </a:p>
          <a:p>
            <a:pPr marL="12700" marR="5080" indent="22225" algn="r">
              <a:lnSpc>
                <a:spcPct val="100099"/>
              </a:lnSpc>
              <a:spcBef>
                <a:spcPts val="95"/>
              </a:spcBef>
            </a:pPr>
            <a:endParaRPr lang="en-US" sz="2400" spc="30" dirty="0">
              <a:solidFill>
                <a:srgbClr val="FFFFFF"/>
              </a:solidFill>
              <a:latin typeface="Trebuchet MS"/>
              <a:cs typeface="Trebuchet MS"/>
            </a:endParaRPr>
          </a:p>
          <a:p>
            <a:pPr marL="355600" marR="5080" indent="-342900" algn="r">
              <a:lnSpc>
                <a:spcPct val="100099"/>
              </a:lnSpc>
              <a:spcBef>
                <a:spcPts val="95"/>
              </a:spcBef>
              <a:buFont typeface="Arial" panose="020B0604020202020204" pitchFamily="34" charset="0"/>
              <a:buChar char="•"/>
            </a:pPr>
            <a:r>
              <a:rPr lang="en-US" sz="2400" b="1" spc="30" dirty="0">
                <a:solidFill>
                  <a:srgbClr val="FFFFFF"/>
                </a:solidFill>
                <a:latin typeface="Trebuchet MS"/>
                <a:cs typeface="Trebuchet MS"/>
              </a:rPr>
              <a:t>Variables:</a:t>
            </a:r>
            <a:r>
              <a:rPr lang="en-US" sz="2400" spc="30" dirty="0">
                <a:solidFill>
                  <a:srgbClr val="FFFFFF"/>
                </a:solidFill>
                <a:latin typeface="Trebuchet MS"/>
                <a:cs typeface="Trebuchet MS"/>
              </a:rPr>
              <a:t> </a:t>
            </a:r>
            <a:r>
              <a:rPr lang="en-GB" sz="24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the domestic output (</a:t>
            </a:r>
            <a:r>
              <a:rPr lang="en-GB" sz="2400" i="1"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y</a:t>
            </a:r>
            <a:r>
              <a:rPr lang="en-GB" sz="24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inflation (</a:t>
            </a:r>
            <a:r>
              <a:rPr lang="en-GB" sz="2400" i="1"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π</a:t>
            </a:r>
            <a:r>
              <a:rPr lang="en-GB" sz="24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 composite index of financial soundness (FSI) and weather extreme conditions index E</a:t>
            </a:r>
            <a:r>
              <a:rPr lang="en-GB" sz="2400" baseline="300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3</a:t>
            </a:r>
            <a:r>
              <a:rPr lang="en-GB" sz="24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CI (European Extreme Events Climate Index) for the </a:t>
            </a:r>
            <a:r>
              <a:rPr lang="en-US" sz="2400" spc="30" dirty="0">
                <a:solidFill>
                  <a:srgbClr val="FFFFFF"/>
                </a:solidFill>
                <a:latin typeface="Trebuchet MS"/>
                <a:cs typeface="Trebuchet MS"/>
              </a:rPr>
              <a:t>CEE and SEE regions </a:t>
            </a:r>
            <a:r>
              <a:rPr lang="en-GB" sz="24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t>
            </a:r>
            <a:endParaRPr lang="en-US" sz="2400" spc="30" dirty="0">
              <a:solidFill>
                <a:schemeClr val="bg1"/>
              </a:solidFill>
              <a:latin typeface="Trebuchet MS" panose="020B0603020202020204" pitchFamily="34" charset="0"/>
              <a:cs typeface="Trebuchet MS"/>
            </a:endParaRPr>
          </a:p>
          <a:p>
            <a:pPr marL="12700" marR="5080" indent="22225" algn="r">
              <a:lnSpc>
                <a:spcPct val="100099"/>
              </a:lnSpc>
              <a:spcBef>
                <a:spcPts val="95"/>
              </a:spcBef>
            </a:pPr>
            <a:endParaRPr lang="en-US" sz="2400" spc="30" dirty="0">
              <a:solidFill>
                <a:srgbClr val="FFFFFF"/>
              </a:solidFill>
              <a:latin typeface="Trebuchet MS"/>
              <a:cs typeface="Trebuchet MS"/>
            </a:endParaRPr>
          </a:p>
          <a:p>
            <a:pPr marL="355600" marR="5080" indent="-342900" algn="r">
              <a:lnSpc>
                <a:spcPct val="100099"/>
              </a:lnSpc>
              <a:spcBef>
                <a:spcPts val="95"/>
              </a:spcBef>
              <a:buFont typeface="Arial" panose="020B0604020202020204" pitchFamily="34" charset="0"/>
              <a:buChar char="•"/>
            </a:pPr>
            <a:r>
              <a:rPr lang="en-US" sz="2400" spc="30" dirty="0">
                <a:solidFill>
                  <a:srgbClr val="FFFFFF"/>
                </a:solidFill>
                <a:latin typeface="Trebuchet MS"/>
                <a:cs typeface="Trebuchet MS"/>
              </a:rPr>
              <a:t>Data sources: IMF, World Bank, Eurostat, national statistical offices,</a:t>
            </a:r>
            <a:r>
              <a:rPr lang="en-US" sz="2400" spc="30" dirty="0">
                <a:solidFill>
                  <a:schemeClr val="bg1"/>
                </a:solidFill>
                <a:latin typeface="Trebuchet MS"/>
                <a:cs typeface="Trebuchet MS"/>
              </a:rPr>
              <a:t> and </a:t>
            </a:r>
            <a:r>
              <a:rPr lang="en-GB" sz="2000" b="0" i="0" u="none" strike="noStrike" baseline="0" dirty="0">
                <a:solidFill>
                  <a:schemeClr val="bg1"/>
                </a:solidFill>
                <a:latin typeface="Trebuchet MS" panose="020B0603020202020204" pitchFamily="34" charset="0"/>
              </a:rPr>
              <a:t>IFAB</a:t>
            </a:r>
            <a:r>
              <a:rPr lang="en-US" sz="2400" spc="30" dirty="0">
                <a:solidFill>
                  <a:srgbClr val="FFFFFF"/>
                </a:solidFill>
                <a:latin typeface="Trebuchet MS"/>
                <a:cs typeface="Trebuchet MS"/>
              </a:rPr>
              <a:t>. </a:t>
            </a:r>
          </a:p>
          <a:p>
            <a:pPr marL="355600" marR="5080" indent="-342900" algn="r">
              <a:lnSpc>
                <a:spcPct val="100099"/>
              </a:lnSpc>
              <a:spcBef>
                <a:spcPts val="95"/>
              </a:spcBef>
              <a:buFont typeface="Arial" panose="020B0604020202020204" pitchFamily="34" charset="0"/>
              <a:buChar char="•"/>
            </a:pPr>
            <a:endParaRPr lang="en-US" sz="2400" spc="30" dirty="0">
              <a:solidFill>
                <a:srgbClr val="FFFFFF"/>
              </a:solidFill>
              <a:latin typeface="Trebuchet MS"/>
              <a:cs typeface="Trebuchet MS"/>
            </a:endParaRPr>
          </a:p>
          <a:p>
            <a:pPr marL="355600" marR="5080" indent="-342900">
              <a:lnSpc>
                <a:spcPct val="100099"/>
              </a:lnSpc>
              <a:spcBef>
                <a:spcPts val="95"/>
              </a:spcBef>
              <a:buFont typeface="Arial" panose="020B0604020202020204" pitchFamily="34" charset="0"/>
              <a:buChar char="•"/>
            </a:pPr>
            <a:r>
              <a:rPr lang="en-US" sz="2400" spc="30" dirty="0">
                <a:solidFill>
                  <a:srgbClr val="FFFFFF"/>
                </a:solidFill>
                <a:latin typeface="Trebuchet MS"/>
                <a:cs typeface="Trebuchet MS"/>
              </a:rPr>
              <a:t>Frequency: </a:t>
            </a:r>
            <a:r>
              <a:rPr lang="en-US" sz="2800" b="1" spc="-70" dirty="0">
                <a:ln>
                  <a:solidFill>
                    <a:schemeClr val="bg2">
                      <a:lumMod val="50000"/>
                    </a:schemeClr>
                  </a:solidFill>
                </a:ln>
                <a:solidFill>
                  <a:srgbClr val="FFFFFF"/>
                </a:solidFill>
                <a:latin typeface="Trebuchet MS"/>
                <a:cs typeface="Trebuchet MS"/>
              </a:rPr>
              <a:t>quarterly data for 2000-2022</a:t>
            </a:r>
            <a:endParaRPr lang="en-US" sz="2400" spc="30" dirty="0">
              <a:solidFill>
                <a:srgbClr val="FFFFFF"/>
              </a:solidFill>
              <a:latin typeface="Trebuchet MS"/>
              <a:cs typeface="Trebuchet MS"/>
            </a:endParaRPr>
          </a:p>
        </p:txBody>
      </p:sp>
      <p:sp>
        <p:nvSpPr>
          <p:cNvPr id="15" name="object 15"/>
          <p:cNvSpPr/>
          <p:nvPr/>
        </p:nvSpPr>
        <p:spPr>
          <a:xfrm>
            <a:off x="14103379" y="1287378"/>
            <a:ext cx="4048125" cy="95250"/>
          </a:xfrm>
          <a:custGeom>
            <a:avLst/>
            <a:gdLst/>
            <a:ahLst/>
            <a:cxnLst/>
            <a:rect l="l" t="t" r="r" b="b"/>
            <a:pathLst>
              <a:path w="4048125" h="95250">
                <a:moveTo>
                  <a:pt x="4048124" y="95249"/>
                </a:moveTo>
                <a:lnTo>
                  <a:pt x="0" y="95249"/>
                </a:lnTo>
                <a:lnTo>
                  <a:pt x="0" y="0"/>
                </a:lnTo>
                <a:lnTo>
                  <a:pt x="4048124" y="0"/>
                </a:lnTo>
                <a:lnTo>
                  <a:pt x="4048124" y="95249"/>
                </a:lnTo>
                <a:close/>
              </a:path>
            </a:pathLst>
          </a:custGeom>
          <a:solidFill>
            <a:srgbClr val="6FB0D9"/>
          </a:solidFill>
        </p:spPr>
        <p:txBody>
          <a:bodyPr wrap="square" lIns="0" tIns="0" rIns="0" bIns="0" rtlCol="0"/>
          <a:lstStyle/>
          <a:p>
            <a:endParaRPr/>
          </a:p>
        </p:txBody>
      </p:sp>
      <p:pic>
        <p:nvPicPr>
          <p:cNvPr id="17" name="Picture 16"/>
          <p:cNvPicPr>
            <a:picLocks noChangeAspect="1"/>
          </p:cNvPicPr>
          <p:nvPr/>
        </p:nvPicPr>
        <p:blipFill>
          <a:blip r:embed="rId2"/>
          <a:stretch>
            <a:fillRect/>
          </a:stretch>
        </p:blipFill>
        <p:spPr>
          <a:xfrm>
            <a:off x="-32818" y="0"/>
            <a:ext cx="10624618" cy="10280372"/>
          </a:xfrm>
          <a:prstGeom prst="rect">
            <a:avLst/>
          </a:prstGeom>
        </p:spPr>
      </p:pic>
      <p:sp>
        <p:nvSpPr>
          <p:cNvPr id="3" name="Slide Number Placeholder 2">
            <a:extLst>
              <a:ext uri="{FF2B5EF4-FFF2-40B4-BE49-F238E27FC236}">
                <a16:creationId xmlns="" xmlns:a16="http://schemas.microsoft.com/office/drawing/2014/main" id="{CDF24F8D-557A-E967-1170-16201E99AD93}"/>
              </a:ext>
            </a:extLst>
          </p:cNvPr>
          <p:cNvSpPr>
            <a:spLocks noGrp="1"/>
          </p:cNvSpPr>
          <p:nvPr>
            <p:ph type="sldNum" sz="quarter" idx="7"/>
          </p:nvPr>
        </p:nvSpPr>
        <p:spPr/>
        <p:txBody>
          <a:bodyPr/>
          <a:lstStyle/>
          <a:p>
            <a:fld id="{B6F15528-21DE-4FAA-801E-634DDDAF4B2B}" type="slidenum">
              <a:rPr lang="en-GB" smtClean="0"/>
              <a:t>8</a:t>
            </a:fld>
            <a:endParaRPr lang="en-GB"/>
          </a:p>
        </p:txBody>
      </p:sp>
    </p:spTree>
    <p:extLst>
      <p:ext uri="{BB962C8B-B14F-4D97-AF65-F5344CB8AC3E}">
        <p14:creationId xmlns:p14="http://schemas.microsoft.com/office/powerpoint/2010/main" val="1926002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2250399" cy="10277475"/>
            <a:chOff x="7159244" y="0"/>
            <a:chExt cx="13537294" cy="10277475"/>
          </a:xfrm>
        </p:grpSpPr>
        <p:sp>
          <p:nvSpPr>
            <p:cNvPr id="4" name="object 4"/>
            <p:cNvSpPr/>
            <p:nvPr/>
          </p:nvSpPr>
          <p:spPr>
            <a:xfrm>
              <a:off x="7166865" y="3677285"/>
              <a:ext cx="6448425" cy="6448425"/>
            </a:xfrm>
            <a:custGeom>
              <a:avLst/>
              <a:gdLst/>
              <a:ahLst/>
              <a:cxnLst/>
              <a:rect l="l" t="t" r="r" b="b"/>
              <a:pathLst>
                <a:path w="6448425" h="6448425">
                  <a:moveTo>
                    <a:pt x="3224212" y="6448424"/>
                  </a:moveTo>
                  <a:lnTo>
                    <a:pt x="0" y="3222962"/>
                  </a:lnTo>
                  <a:lnTo>
                    <a:pt x="3224212" y="0"/>
                  </a:lnTo>
                  <a:lnTo>
                    <a:pt x="6448424" y="3222961"/>
                  </a:lnTo>
                  <a:lnTo>
                    <a:pt x="3224212" y="6448424"/>
                  </a:lnTo>
                  <a:close/>
                </a:path>
              </a:pathLst>
            </a:custGeom>
            <a:solidFill>
              <a:srgbClr val="484B67"/>
            </a:solidFill>
          </p:spPr>
          <p:txBody>
            <a:bodyPr wrap="square" lIns="0" tIns="0" rIns="0" bIns="0" rtlCol="0"/>
            <a:lstStyle/>
            <a:p>
              <a:endParaRPr dirty="0"/>
            </a:p>
          </p:txBody>
        </p:sp>
        <p:sp>
          <p:nvSpPr>
            <p:cNvPr id="5" name="object 5"/>
            <p:cNvSpPr/>
            <p:nvPr/>
          </p:nvSpPr>
          <p:spPr>
            <a:xfrm>
              <a:off x="7159244" y="0"/>
              <a:ext cx="6448425" cy="3677285"/>
            </a:xfrm>
            <a:custGeom>
              <a:avLst/>
              <a:gdLst/>
              <a:ahLst/>
              <a:cxnLst/>
              <a:rect l="l" t="t" r="r" b="b"/>
              <a:pathLst>
                <a:path w="6448425" h="3677285">
                  <a:moveTo>
                    <a:pt x="3224212" y="3677229"/>
                  </a:moveTo>
                  <a:lnTo>
                    <a:pt x="0" y="453017"/>
                  </a:lnTo>
                  <a:lnTo>
                    <a:pt x="453017" y="0"/>
                  </a:lnTo>
                  <a:lnTo>
                    <a:pt x="5995407" y="0"/>
                  </a:lnTo>
                  <a:lnTo>
                    <a:pt x="6448424" y="453017"/>
                  </a:lnTo>
                  <a:lnTo>
                    <a:pt x="3224212" y="3677229"/>
                  </a:lnTo>
                  <a:close/>
                </a:path>
              </a:pathLst>
            </a:custGeom>
            <a:solidFill>
              <a:srgbClr val="6FB0D9"/>
            </a:solidFill>
          </p:spPr>
          <p:txBody>
            <a:bodyPr wrap="square" lIns="0" tIns="0" rIns="0" bIns="0" rtlCol="0"/>
            <a:lstStyle/>
            <a:p>
              <a:endParaRPr/>
            </a:p>
          </p:txBody>
        </p:sp>
        <p:sp>
          <p:nvSpPr>
            <p:cNvPr id="6" name="object 6"/>
            <p:cNvSpPr/>
            <p:nvPr/>
          </p:nvSpPr>
          <p:spPr>
            <a:xfrm>
              <a:off x="7622850" y="0"/>
              <a:ext cx="13073688" cy="10277475"/>
            </a:xfrm>
            <a:custGeom>
              <a:avLst/>
              <a:gdLst/>
              <a:ahLst/>
              <a:cxnLst/>
              <a:rect l="l" t="t" r="r" b="b"/>
              <a:pathLst>
                <a:path w="7077075" h="10277475">
                  <a:moveTo>
                    <a:pt x="7077074" y="10277474"/>
                  </a:moveTo>
                  <a:lnTo>
                    <a:pt x="0" y="10277474"/>
                  </a:lnTo>
                  <a:lnTo>
                    <a:pt x="0" y="0"/>
                  </a:lnTo>
                  <a:lnTo>
                    <a:pt x="7077074" y="0"/>
                  </a:lnTo>
                  <a:lnTo>
                    <a:pt x="7077074" y="10277474"/>
                  </a:lnTo>
                  <a:close/>
                </a:path>
              </a:pathLst>
            </a:custGeom>
            <a:solidFill>
              <a:srgbClr val="282937"/>
            </a:solidFill>
          </p:spPr>
          <p:txBody>
            <a:bodyPr wrap="square" lIns="0" tIns="0" rIns="0" bIns="0" rtlCol="0"/>
            <a:lstStyle/>
            <a:p>
              <a:endParaRPr/>
            </a:p>
          </p:txBody>
        </p:sp>
      </p:grpSp>
      <p:sp>
        <p:nvSpPr>
          <p:cNvPr id="7" name="object 7"/>
          <p:cNvSpPr txBox="1">
            <a:spLocks noGrp="1"/>
          </p:cNvSpPr>
          <p:nvPr>
            <p:ph type="title"/>
          </p:nvPr>
        </p:nvSpPr>
        <p:spPr>
          <a:xfrm>
            <a:off x="609600" y="74225"/>
            <a:ext cx="16764001" cy="612988"/>
          </a:xfrm>
          <a:prstGeom prst="rect">
            <a:avLst/>
          </a:prstGeom>
        </p:spPr>
        <p:txBody>
          <a:bodyPr vert="horz" wrap="square" lIns="0" tIns="12700" rIns="0" bIns="0" rtlCol="0">
            <a:spAutoFit/>
          </a:bodyPr>
          <a:lstStyle/>
          <a:p>
            <a:pPr marL="11042650" algn="r">
              <a:lnSpc>
                <a:spcPct val="100000"/>
              </a:lnSpc>
              <a:spcBef>
                <a:spcPts val="100"/>
              </a:spcBef>
            </a:pPr>
            <a:r>
              <a:rPr lang="en-US" spc="400" dirty="0"/>
              <a:t>Methodology</a:t>
            </a:r>
            <a:endParaRPr spc="-250" dirty="0"/>
          </a:p>
        </p:txBody>
      </p:sp>
      <p:sp>
        <p:nvSpPr>
          <p:cNvPr id="14" name="object 14"/>
          <p:cNvSpPr txBox="1"/>
          <p:nvPr/>
        </p:nvSpPr>
        <p:spPr>
          <a:xfrm>
            <a:off x="1828800" y="1632546"/>
            <a:ext cx="16459200" cy="7383303"/>
          </a:xfrm>
          <a:prstGeom prst="rect">
            <a:avLst/>
          </a:prstGeom>
        </p:spPr>
        <p:txBody>
          <a:bodyPr vert="horz" wrap="square" lIns="0" tIns="12065" rIns="0" bIns="0" rtlCol="0">
            <a:spAutoFit/>
          </a:bodyPr>
          <a:lstStyle/>
          <a:p>
            <a:pPr algn="just">
              <a:spcBef>
                <a:spcPts val="600"/>
              </a:spcBef>
            </a:pPr>
            <a:r>
              <a:rPr lang="en-US" sz="3200" dirty="0">
                <a:solidFill>
                  <a:schemeClr val="bg1"/>
                </a:solidFill>
                <a:effectLst/>
                <a:latin typeface="Trebuchet MS" panose="020B0603020202020204" pitchFamily="34" charset="0"/>
                <a:ea typeface="Times New Roman" panose="02020603050405020304" pitchFamily="18" charset="0"/>
              </a:rPr>
              <a:t>The</a:t>
            </a:r>
            <a:r>
              <a:rPr lang="en-US" sz="3200" spc="-15" dirty="0">
                <a:solidFill>
                  <a:schemeClr val="bg1"/>
                </a:solidFill>
                <a:effectLst/>
                <a:latin typeface="Trebuchet MS" panose="020B0603020202020204" pitchFamily="34" charset="0"/>
                <a:ea typeface="Times New Roman" panose="02020603050405020304" pitchFamily="18" charset="0"/>
              </a:rPr>
              <a:t> </a:t>
            </a:r>
            <a:r>
              <a:rPr lang="en-US" sz="3200" dirty="0">
                <a:solidFill>
                  <a:schemeClr val="bg1"/>
                </a:solidFill>
                <a:effectLst/>
                <a:latin typeface="Trebuchet MS" panose="020B0603020202020204" pitchFamily="34" charset="0"/>
                <a:ea typeface="Times New Roman" panose="02020603050405020304" pitchFamily="18" charset="0"/>
              </a:rPr>
              <a:t>model is expressed in its reduced form</a:t>
            </a:r>
            <a:r>
              <a:rPr lang="en-US" sz="3200" spc="-10" dirty="0">
                <a:solidFill>
                  <a:schemeClr val="bg1"/>
                </a:solidFill>
                <a:effectLst/>
                <a:latin typeface="Trebuchet MS" panose="020B0603020202020204" pitchFamily="34" charset="0"/>
                <a:ea typeface="Times New Roman" panose="02020603050405020304" pitchFamily="18" charset="0"/>
              </a:rPr>
              <a:t> </a:t>
            </a:r>
            <a:r>
              <a:rPr lang="en-US" sz="3200" dirty="0">
                <a:solidFill>
                  <a:schemeClr val="bg1"/>
                </a:solidFill>
                <a:effectLst/>
                <a:latin typeface="Trebuchet MS" panose="020B0603020202020204" pitchFamily="34" charset="0"/>
                <a:ea typeface="Times New Roman" panose="02020603050405020304" pitchFamily="18" charset="0"/>
              </a:rPr>
              <a:t>as </a:t>
            </a:r>
            <a:r>
              <a:rPr lang="en-US" sz="3200" spc="-10" dirty="0">
                <a:solidFill>
                  <a:schemeClr val="bg1"/>
                </a:solidFill>
                <a:effectLst/>
                <a:latin typeface="Trebuchet MS" panose="020B0603020202020204" pitchFamily="34" charset="0"/>
                <a:ea typeface="Times New Roman" panose="02020603050405020304" pitchFamily="18" charset="0"/>
              </a:rPr>
              <a:t>follows: </a:t>
            </a:r>
          </a:p>
          <a:p>
            <a:pPr algn="just">
              <a:spcBef>
                <a:spcPts val="600"/>
              </a:spcBef>
            </a:pPr>
            <a:endParaRPr lang="en-GB" sz="2800" dirty="0">
              <a:solidFill>
                <a:schemeClr val="bg1"/>
              </a:solidFill>
              <a:effectLst/>
              <a:latin typeface="Trebuchet MS" panose="020B0603020202020204" pitchFamily="34" charset="0"/>
              <a:ea typeface="Times New Roman" panose="02020603050405020304" pitchFamily="18" charset="0"/>
            </a:endParaRPr>
          </a:p>
          <a:p>
            <a:pPr marL="4445" algn="ctr">
              <a:lnSpc>
                <a:spcPct val="107000"/>
              </a:lnSpc>
              <a:spcBef>
                <a:spcPts val="770"/>
              </a:spcBef>
              <a:spcAft>
                <a:spcPts val="800"/>
              </a:spcAft>
              <a:tabLst>
                <a:tab pos="1804670" algn="l"/>
              </a:tabLst>
            </a:pPr>
            <a:r>
              <a:rPr lang="en-US" sz="3200" b="1" i="1" dirty="0" err="1">
                <a:solidFill>
                  <a:schemeClr val="bg1"/>
                </a:solidFill>
                <a:effectLst/>
                <a:latin typeface="Times New Roman" panose="02020603050405020304" pitchFamily="18" charset="0"/>
                <a:ea typeface="Times New Roman" panose="02020603050405020304" pitchFamily="18" charset="0"/>
              </a:rPr>
              <a:t>y</a:t>
            </a:r>
            <a:r>
              <a:rPr lang="en-US" sz="3200" i="1" dirty="0" err="1">
                <a:solidFill>
                  <a:schemeClr val="bg1"/>
                </a:solidFill>
                <a:effectLst/>
                <a:latin typeface="Times New Roman" panose="02020603050405020304" pitchFamily="18" charset="0"/>
                <a:ea typeface="Times New Roman" panose="02020603050405020304" pitchFamily="18" charset="0"/>
              </a:rPr>
              <a:t>t</a:t>
            </a:r>
            <a:r>
              <a:rPr lang="en-US" sz="3200" i="1" spc="95" dirty="0">
                <a:solidFill>
                  <a:schemeClr val="bg1"/>
                </a:solidFill>
                <a:effectLst/>
                <a:latin typeface="Times New Roman" panose="02020603050405020304" pitchFamily="18" charset="0"/>
                <a:ea typeface="Times New Roman" panose="02020603050405020304" pitchFamily="18" charset="0"/>
              </a:rPr>
              <a:t> </a:t>
            </a:r>
            <a:r>
              <a:rPr lang="en-US" sz="3200" dirty="0">
                <a:solidFill>
                  <a:schemeClr val="bg1"/>
                </a:solidFill>
                <a:effectLst/>
                <a:latin typeface="Times New Roman" panose="02020603050405020304" pitchFamily="18" charset="0"/>
                <a:ea typeface="Times New Roman" panose="02020603050405020304" pitchFamily="18" charset="0"/>
              </a:rPr>
              <a:t>=</a:t>
            </a:r>
            <a:r>
              <a:rPr lang="en-US" sz="3200" spc="-5" dirty="0">
                <a:solidFill>
                  <a:schemeClr val="bg1"/>
                </a:solidFill>
                <a:effectLst/>
                <a:latin typeface="Times New Roman" panose="02020603050405020304" pitchFamily="18" charset="0"/>
                <a:ea typeface="Times New Roman" panose="02020603050405020304" pitchFamily="18" charset="0"/>
              </a:rPr>
              <a:t> </a:t>
            </a:r>
            <a:r>
              <a:rPr lang="en-US" sz="3200" b="1" i="1" dirty="0">
                <a:solidFill>
                  <a:schemeClr val="bg1"/>
                </a:solidFill>
                <a:effectLst/>
                <a:latin typeface="Times New Roman" panose="02020603050405020304" pitchFamily="18" charset="0"/>
                <a:ea typeface="Times New Roman" panose="02020603050405020304" pitchFamily="18" charset="0"/>
              </a:rPr>
              <a:t>a </a:t>
            </a:r>
            <a:r>
              <a:rPr lang="en-US" sz="3200" dirty="0">
                <a:solidFill>
                  <a:schemeClr val="bg1"/>
                </a:solidFill>
                <a:effectLst/>
                <a:latin typeface="Times New Roman" panose="02020603050405020304" pitchFamily="18" charset="0"/>
                <a:ea typeface="Times New Roman" panose="02020603050405020304" pitchFamily="18" charset="0"/>
              </a:rPr>
              <a:t>+</a:t>
            </a:r>
            <a:r>
              <a:rPr lang="en-US" sz="3200" spc="-5" dirty="0">
                <a:solidFill>
                  <a:schemeClr val="bg1"/>
                </a:solidFill>
                <a:effectLst/>
                <a:latin typeface="Times New Roman" panose="02020603050405020304" pitchFamily="18" charset="0"/>
                <a:ea typeface="Times New Roman" panose="02020603050405020304" pitchFamily="18" charset="0"/>
              </a:rPr>
              <a:t> </a:t>
            </a:r>
            <a:r>
              <a:rPr lang="en-US" sz="3200" b="1" i="1" dirty="0">
                <a:solidFill>
                  <a:schemeClr val="bg1"/>
                </a:solidFill>
                <a:effectLst/>
                <a:latin typeface="Times New Roman" panose="02020603050405020304" pitchFamily="18" charset="0"/>
                <a:ea typeface="Times New Roman" panose="02020603050405020304" pitchFamily="18" charset="0"/>
              </a:rPr>
              <a:t>A</a:t>
            </a:r>
            <a:r>
              <a:rPr lang="en-US" sz="3200" dirty="0">
                <a:solidFill>
                  <a:schemeClr val="bg1"/>
                </a:solidFill>
                <a:effectLst/>
                <a:latin typeface="Times New Roman" panose="02020603050405020304" pitchFamily="18" charset="0"/>
                <a:ea typeface="Times New Roman" panose="02020603050405020304" pitchFamily="18" charset="0"/>
              </a:rPr>
              <a:t>1</a:t>
            </a:r>
            <a:r>
              <a:rPr lang="en-US" sz="3200" b="1" i="1" dirty="0">
                <a:solidFill>
                  <a:schemeClr val="bg1"/>
                </a:solidFill>
                <a:effectLst/>
                <a:latin typeface="Times New Roman" panose="02020603050405020304" pitchFamily="18" charset="0"/>
                <a:ea typeface="Times New Roman" panose="02020603050405020304" pitchFamily="18" charset="0"/>
              </a:rPr>
              <a:t>y</a:t>
            </a:r>
            <a:r>
              <a:rPr lang="en-US" sz="3200" i="1" dirty="0">
                <a:solidFill>
                  <a:schemeClr val="bg1"/>
                </a:solidFill>
                <a:effectLst/>
                <a:latin typeface="Times New Roman" panose="02020603050405020304" pitchFamily="18" charset="0"/>
                <a:ea typeface="Times New Roman" panose="02020603050405020304" pitchFamily="18" charset="0"/>
              </a:rPr>
              <a:t>t</a:t>
            </a:r>
            <a:r>
              <a:rPr lang="en-US" sz="3200" b="1" dirty="0">
                <a:solidFill>
                  <a:schemeClr val="bg1"/>
                </a:solidFill>
                <a:effectLst/>
                <a:latin typeface="Times New Roman" panose="02020603050405020304" pitchFamily="18" charset="0"/>
                <a:ea typeface="Times New Roman" panose="02020603050405020304" pitchFamily="18" charset="0"/>
              </a:rPr>
              <a:t>-</a:t>
            </a:r>
            <a:r>
              <a:rPr lang="en-US" sz="3200" dirty="0">
                <a:solidFill>
                  <a:schemeClr val="bg1"/>
                </a:solidFill>
                <a:effectLst/>
                <a:latin typeface="Times New Roman" panose="02020603050405020304" pitchFamily="18" charset="0"/>
                <a:ea typeface="Times New Roman" panose="02020603050405020304" pitchFamily="18" charset="0"/>
              </a:rPr>
              <a:t>1</a:t>
            </a:r>
            <a:r>
              <a:rPr lang="en-US" sz="3200" spc="105" dirty="0">
                <a:solidFill>
                  <a:schemeClr val="bg1"/>
                </a:solidFill>
                <a:effectLst/>
                <a:latin typeface="Times New Roman" panose="02020603050405020304" pitchFamily="18" charset="0"/>
                <a:ea typeface="Times New Roman" panose="02020603050405020304" pitchFamily="18" charset="0"/>
              </a:rPr>
              <a:t> </a:t>
            </a:r>
            <a:r>
              <a:rPr lang="en-US" sz="3200" dirty="0">
                <a:solidFill>
                  <a:schemeClr val="bg1"/>
                </a:solidFill>
                <a:effectLst/>
                <a:latin typeface="Times New Roman" panose="02020603050405020304" pitchFamily="18" charset="0"/>
                <a:ea typeface="Times New Roman" panose="02020603050405020304" pitchFamily="18" charset="0"/>
              </a:rPr>
              <a:t>+</a:t>
            </a:r>
            <a:r>
              <a:rPr lang="en-US" sz="3200" spc="-5" dirty="0">
                <a:solidFill>
                  <a:schemeClr val="bg1"/>
                </a:solidFill>
                <a:effectLst/>
                <a:latin typeface="Times New Roman" panose="02020603050405020304" pitchFamily="18" charset="0"/>
                <a:ea typeface="Times New Roman" panose="02020603050405020304" pitchFamily="18" charset="0"/>
              </a:rPr>
              <a:t> </a:t>
            </a:r>
            <a:r>
              <a:rPr lang="en-US" sz="3200" b="1" i="1" dirty="0">
                <a:solidFill>
                  <a:schemeClr val="bg1"/>
                </a:solidFill>
                <a:effectLst/>
                <a:latin typeface="Times New Roman" panose="02020603050405020304" pitchFamily="18" charset="0"/>
                <a:ea typeface="Times New Roman" panose="02020603050405020304" pitchFamily="18" charset="0"/>
              </a:rPr>
              <a:t>A</a:t>
            </a:r>
            <a:r>
              <a:rPr lang="en-US" sz="3200" dirty="0">
                <a:solidFill>
                  <a:schemeClr val="bg1"/>
                </a:solidFill>
                <a:effectLst/>
                <a:latin typeface="Times New Roman" panose="02020603050405020304" pitchFamily="18" charset="0"/>
                <a:ea typeface="Times New Roman" panose="02020603050405020304" pitchFamily="18" charset="0"/>
              </a:rPr>
              <a:t>2</a:t>
            </a:r>
            <a:r>
              <a:rPr lang="en-US" sz="3200" b="1" i="1" dirty="0">
                <a:solidFill>
                  <a:schemeClr val="bg1"/>
                </a:solidFill>
                <a:effectLst/>
                <a:latin typeface="Times New Roman" panose="02020603050405020304" pitchFamily="18" charset="0"/>
                <a:ea typeface="Times New Roman" panose="02020603050405020304" pitchFamily="18" charset="0"/>
              </a:rPr>
              <a:t>y</a:t>
            </a:r>
            <a:r>
              <a:rPr lang="en-US" sz="3200" i="1" dirty="0">
                <a:solidFill>
                  <a:schemeClr val="bg1"/>
                </a:solidFill>
                <a:effectLst/>
                <a:latin typeface="Times New Roman" panose="02020603050405020304" pitchFamily="18" charset="0"/>
                <a:ea typeface="Times New Roman" panose="02020603050405020304" pitchFamily="18" charset="0"/>
              </a:rPr>
              <a:t>t</a:t>
            </a:r>
            <a:r>
              <a:rPr lang="en-US" sz="3200" b="1" dirty="0">
                <a:solidFill>
                  <a:schemeClr val="bg1"/>
                </a:solidFill>
                <a:effectLst/>
                <a:latin typeface="Times New Roman" panose="02020603050405020304" pitchFamily="18" charset="0"/>
                <a:ea typeface="Times New Roman" panose="02020603050405020304" pitchFamily="18" charset="0"/>
              </a:rPr>
              <a:t>-</a:t>
            </a:r>
            <a:r>
              <a:rPr lang="en-US" sz="3200" dirty="0">
                <a:solidFill>
                  <a:schemeClr val="bg1"/>
                </a:solidFill>
                <a:effectLst/>
                <a:latin typeface="Times New Roman" panose="02020603050405020304" pitchFamily="18" charset="0"/>
                <a:ea typeface="Times New Roman" panose="02020603050405020304" pitchFamily="18" charset="0"/>
              </a:rPr>
              <a:t>2</a:t>
            </a:r>
            <a:r>
              <a:rPr lang="en-US" sz="3200" spc="105" dirty="0">
                <a:solidFill>
                  <a:schemeClr val="bg1"/>
                </a:solidFill>
                <a:effectLst/>
                <a:latin typeface="Times New Roman" panose="02020603050405020304" pitchFamily="18" charset="0"/>
                <a:ea typeface="Times New Roman" panose="02020603050405020304" pitchFamily="18" charset="0"/>
              </a:rPr>
              <a:t> </a:t>
            </a:r>
            <a:r>
              <a:rPr lang="en-US" sz="3200" dirty="0">
                <a:solidFill>
                  <a:schemeClr val="bg1"/>
                </a:solidFill>
                <a:effectLst/>
                <a:latin typeface="Times New Roman" panose="02020603050405020304" pitchFamily="18" charset="0"/>
                <a:ea typeface="Times New Roman" panose="02020603050405020304" pitchFamily="18" charset="0"/>
              </a:rPr>
              <a:t>+</a:t>
            </a:r>
            <a:r>
              <a:rPr lang="en-US" sz="3200" spc="-5" dirty="0">
                <a:solidFill>
                  <a:schemeClr val="bg1"/>
                </a:solidFill>
                <a:effectLst/>
                <a:latin typeface="Times New Roman" panose="02020603050405020304" pitchFamily="18" charset="0"/>
                <a:ea typeface="Times New Roman" panose="02020603050405020304" pitchFamily="18" charset="0"/>
              </a:rPr>
              <a:t> </a:t>
            </a:r>
            <a:r>
              <a:rPr lang="en-US" sz="3200" dirty="0">
                <a:solidFill>
                  <a:schemeClr val="bg1"/>
                </a:solidFill>
                <a:effectLst/>
                <a:latin typeface="Times New Roman" panose="02020603050405020304" pitchFamily="18" charset="0"/>
                <a:ea typeface="Times New Roman" panose="02020603050405020304" pitchFamily="18" charset="0"/>
              </a:rPr>
              <a:t>… +</a:t>
            </a:r>
            <a:r>
              <a:rPr lang="en-US" sz="3200" spc="-5" dirty="0">
                <a:solidFill>
                  <a:schemeClr val="bg1"/>
                </a:solidFill>
                <a:effectLst/>
                <a:latin typeface="Times New Roman" panose="02020603050405020304" pitchFamily="18" charset="0"/>
                <a:ea typeface="Times New Roman" panose="02020603050405020304" pitchFamily="18" charset="0"/>
              </a:rPr>
              <a:t> </a:t>
            </a:r>
            <a:r>
              <a:rPr lang="en-US" sz="3200" b="1" i="1" dirty="0" err="1">
                <a:solidFill>
                  <a:schemeClr val="bg1"/>
                </a:solidFill>
                <a:effectLst/>
                <a:latin typeface="Times New Roman" panose="02020603050405020304" pitchFamily="18" charset="0"/>
                <a:ea typeface="Times New Roman" panose="02020603050405020304" pitchFamily="18" charset="0"/>
              </a:rPr>
              <a:t>A</a:t>
            </a:r>
            <a:r>
              <a:rPr lang="en-US" sz="3200" i="1" dirty="0" err="1">
                <a:solidFill>
                  <a:schemeClr val="bg1"/>
                </a:solidFill>
                <a:effectLst/>
                <a:latin typeface="Times New Roman" panose="02020603050405020304" pitchFamily="18" charset="0"/>
                <a:ea typeface="Times New Roman" panose="02020603050405020304" pitchFamily="18" charset="0"/>
              </a:rPr>
              <a:t>p</a:t>
            </a:r>
            <a:r>
              <a:rPr lang="en-US" sz="3200" b="1" i="1" dirty="0" err="1">
                <a:solidFill>
                  <a:schemeClr val="bg1"/>
                </a:solidFill>
                <a:effectLst/>
                <a:latin typeface="Times New Roman" panose="02020603050405020304" pitchFamily="18" charset="0"/>
                <a:ea typeface="Times New Roman" panose="02020603050405020304" pitchFamily="18" charset="0"/>
              </a:rPr>
              <a:t>y</a:t>
            </a:r>
            <a:r>
              <a:rPr lang="en-US" sz="3200" i="1" dirty="0" err="1">
                <a:solidFill>
                  <a:schemeClr val="bg1"/>
                </a:solidFill>
                <a:effectLst/>
                <a:latin typeface="Times New Roman" panose="02020603050405020304" pitchFamily="18" charset="0"/>
                <a:ea typeface="Times New Roman" panose="02020603050405020304" pitchFamily="18" charset="0"/>
              </a:rPr>
              <a:t>t</a:t>
            </a:r>
            <a:r>
              <a:rPr lang="en-US" sz="3200" b="1" dirty="0">
                <a:solidFill>
                  <a:schemeClr val="bg1"/>
                </a:solidFill>
                <a:effectLst/>
                <a:latin typeface="Times New Roman" panose="02020603050405020304" pitchFamily="18" charset="0"/>
                <a:ea typeface="Times New Roman" panose="02020603050405020304" pitchFamily="18" charset="0"/>
              </a:rPr>
              <a:t>-</a:t>
            </a:r>
            <a:r>
              <a:rPr lang="en-US" sz="3200" i="1" dirty="0">
                <a:solidFill>
                  <a:schemeClr val="bg1"/>
                </a:solidFill>
                <a:effectLst/>
                <a:latin typeface="Times New Roman" panose="02020603050405020304" pitchFamily="18" charset="0"/>
                <a:ea typeface="Times New Roman" panose="02020603050405020304" pitchFamily="18" charset="0"/>
              </a:rPr>
              <a:t>p</a:t>
            </a:r>
            <a:r>
              <a:rPr lang="en-US" sz="3200" i="1" spc="105" dirty="0">
                <a:solidFill>
                  <a:schemeClr val="bg1"/>
                </a:solidFill>
                <a:effectLst/>
                <a:latin typeface="Times New Roman" panose="02020603050405020304" pitchFamily="18" charset="0"/>
                <a:ea typeface="Times New Roman" panose="02020603050405020304" pitchFamily="18" charset="0"/>
              </a:rPr>
              <a:t> </a:t>
            </a:r>
            <a:r>
              <a:rPr lang="en-US" sz="3200" dirty="0">
                <a:solidFill>
                  <a:schemeClr val="bg1"/>
                </a:solidFill>
                <a:effectLst/>
                <a:latin typeface="Times New Roman" panose="02020603050405020304" pitchFamily="18" charset="0"/>
                <a:ea typeface="Times New Roman" panose="02020603050405020304" pitchFamily="18" charset="0"/>
              </a:rPr>
              <a:t>+</a:t>
            </a:r>
            <a:r>
              <a:rPr lang="en-US" sz="3200" spc="-5" dirty="0">
                <a:solidFill>
                  <a:schemeClr val="bg1"/>
                </a:solidFill>
                <a:effectLst/>
                <a:latin typeface="Times New Roman" panose="02020603050405020304" pitchFamily="18" charset="0"/>
                <a:ea typeface="Times New Roman" panose="02020603050405020304" pitchFamily="18" charset="0"/>
              </a:rPr>
              <a:t> </a:t>
            </a:r>
            <a:r>
              <a:rPr lang="en-US" sz="3200" b="1" i="1" dirty="0" err="1">
                <a:solidFill>
                  <a:schemeClr val="bg1"/>
                </a:solidFill>
                <a:effectLst/>
                <a:latin typeface="Times New Roman" panose="02020603050405020304" pitchFamily="18" charset="0"/>
                <a:ea typeface="Times New Roman" panose="02020603050405020304" pitchFamily="18" charset="0"/>
              </a:rPr>
              <a:t>ε</a:t>
            </a:r>
            <a:r>
              <a:rPr lang="en-US" sz="3200" i="1" dirty="0" err="1">
                <a:solidFill>
                  <a:schemeClr val="bg1"/>
                </a:solidFill>
                <a:effectLst/>
                <a:latin typeface="Times New Roman" panose="02020603050405020304" pitchFamily="18" charset="0"/>
                <a:ea typeface="Times New Roman" panose="02020603050405020304" pitchFamily="18" charset="0"/>
              </a:rPr>
              <a:t>t</a:t>
            </a:r>
            <a:r>
              <a:rPr lang="en-GB" sz="3200" i="1"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3200" spc="-2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(1)</a:t>
            </a:r>
          </a:p>
          <a:p>
            <a:pPr marL="4445" algn="ctr">
              <a:lnSpc>
                <a:spcPct val="107000"/>
              </a:lnSpc>
              <a:spcBef>
                <a:spcPts val="770"/>
              </a:spcBef>
              <a:spcAft>
                <a:spcPts val="800"/>
              </a:spcAft>
              <a:tabLst>
                <a:tab pos="1804670" algn="l"/>
              </a:tabLst>
            </a:pPr>
            <a:endParaRPr lang="en-GB" sz="32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endParaRPr>
          </a:p>
          <a:p>
            <a:r>
              <a:rPr lang="en-US" sz="3200" dirty="0">
                <a:solidFill>
                  <a:schemeClr val="bg1"/>
                </a:solidFill>
                <a:effectLst/>
                <a:latin typeface="Trebuchet MS" panose="020B0603020202020204" pitchFamily="34" charset="0"/>
                <a:ea typeface="Times New Roman" panose="02020603050405020304" pitchFamily="18" charset="0"/>
              </a:rPr>
              <a:t>where </a:t>
            </a:r>
            <a:r>
              <a:rPr lang="en-US" sz="3200" b="1" i="1" dirty="0">
                <a:solidFill>
                  <a:schemeClr val="bg1"/>
                </a:solidFill>
                <a:effectLst/>
                <a:latin typeface="Trebuchet MS" panose="020B0603020202020204" pitchFamily="34" charset="0"/>
                <a:ea typeface="Times New Roman" panose="02020603050405020304" pitchFamily="18" charset="0"/>
              </a:rPr>
              <a:t>A</a:t>
            </a:r>
            <a:r>
              <a:rPr lang="en-US" sz="3200" i="1" dirty="0">
                <a:solidFill>
                  <a:schemeClr val="bg1"/>
                </a:solidFill>
                <a:effectLst/>
                <a:latin typeface="Trebuchet MS" panose="020B0603020202020204" pitchFamily="34" charset="0"/>
                <a:ea typeface="Times New Roman" panose="02020603050405020304" pitchFamily="18" charset="0"/>
              </a:rPr>
              <a:t>i</a:t>
            </a:r>
            <a:r>
              <a:rPr lang="en-US" sz="3200" i="1" spc="5" dirty="0">
                <a:solidFill>
                  <a:schemeClr val="bg1"/>
                </a:solidFill>
                <a:effectLst/>
                <a:latin typeface="Trebuchet MS" panose="020B0603020202020204" pitchFamily="34" charset="0"/>
                <a:ea typeface="Times New Roman" panose="02020603050405020304" pitchFamily="18" charset="0"/>
              </a:rPr>
              <a:t> </a:t>
            </a:r>
            <a:r>
              <a:rPr lang="en-US" sz="3200" dirty="0">
                <a:solidFill>
                  <a:schemeClr val="bg1"/>
                </a:solidFill>
                <a:effectLst/>
                <a:latin typeface="Trebuchet MS" panose="020B0603020202020204" pitchFamily="34" charset="0"/>
                <a:ea typeface="Times New Roman" panose="02020603050405020304" pitchFamily="18" charset="0"/>
              </a:rPr>
              <a:t>are (</a:t>
            </a:r>
            <a:r>
              <a:rPr lang="en-US" sz="3200" i="1" dirty="0">
                <a:solidFill>
                  <a:schemeClr val="bg1"/>
                </a:solidFill>
                <a:effectLst/>
                <a:latin typeface="Trebuchet MS" panose="020B0603020202020204" pitchFamily="34" charset="0"/>
                <a:ea typeface="Times New Roman" panose="02020603050405020304" pitchFamily="18" charset="0"/>
              </a:rPr>
              <a:t>N∙N</a:t>
            </a:r>
            <a:r>
              <a:rPr lang="en-US" sz="3200" dirty="0">
                <a:solidFill>
                  <a:schemeClr val="bg1"/>
                </a:solidFill>
                <a:effectLst/>
                <a:latin typeface="Trebuchet MS" panose="020B0603020202020204" pitchFamily="34" charset="0"/>
                <a:ea typeface="Times New Roman" panose="02020603050405020304" pitchFamily="18" charset="0"/>
              </a:rPr>
              <a:t>) matrices of coefficients, </a:t>
            </a:r>
            <a:r>
              <a:rPr lang="en-US" sz="3200" i="1" dirty="0" err="1">
                <a:solidFill>
                  <a:schemeClr val="bg1"/>
                </a:solidFill>
                <a:effectLst/>
                <a:latin typeface="Trebuchet MS" panose="020B0603020202020204" pitchFamily="34" charset="0"/>
                <a:ea typeface="Times New Roman" panose="02020603050405020304" pitchFamily="18" charset="0"/>
              </a:rPr>
              <a:t>i</a:t>
            </a:r>
            <a:r>
              <a:rPr lang="en-US" sz="3200" i="1" dirty="0">
                <a:solidFill>
                  <a:schemeClr val="bg1"/>
                </a:solidFill>
                <a:effectLst/>
                <a:latin typeface="Trebuchet MS" panose="020B0603020202020204" pitchFamily="34" charset="0"/>
                <a:ea typeface="Times New Roman" panose="02020603050405020304" pitchFamily="18" charset="0"/>
              </a:rPr>
              <a:t> </a:t>
            </a:r>
            <a:r>
              <a:rPr lang="en-US" sz="3200" dirty="0">
                <a:solidFill>
                  <a:schemeClr val="bg1"/>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3200" dirty="0">
                <a:solidFill>
                  <a:schemeClr val="bg1"/>
                </a:solidFill>
                <a:effectLst/>
                <a:latin typeface="Trebuchet MS" panose="020B0603020202020204" pitchFamily="34" charset="0"/>
                <a:ea typeface="Times New Roman" panose="02020603050405020304" pitchFamily="18" charset="0"/>
              </a:rPr>
              <a:t>{1, 2, …, </a:t>
            </a:r>
            <a:r>
              <a:rPr lang="en-US" sz="3200" i="1" dirty="0">
                <a:solidFill>
                  <a:schemeClr val="bg1"/>
                </a:solidFill>
                <a:effectLst/>
                <a:latin typeface="Trebuchet MS" panose="020B0603020202020204" pitchFamily="34" charset="0"/>
                <a:ea typeface="Times New Roman" panose="02020603050405020304" pitchFamily="18" charset="0"/>
              </a:rPr>
              <a:t>p</a:t>
            </a:r>
            <a:r>
              <a:rPr lang="en-US" sz="3200" dirty="0">
                <a:solidFill>
                  <a:schemeClr val="bg1"/>
                </a:solidFill>
                <a:effectLst/>
                <a:latin typeface="Trebuchet MS" panose="020B0603020202020204" pitchFamily="34" charset="0"/>
                <a:ea typeface="Times New Roman" panose="02020603050405020304" pitchFamily="18" charset="0"/>
              </a:rPr>
              <a:t>}, </a:t>
            </a:r>
            <a:r>
              <a:rPr lang="en-US" sz="3200" b="1" i="1" dirty="0">
                <a:solidFill>
                  <a:schemeClr val="bg1"/>
                </a:solidFill>
                <a:effectLst/>
                <a:latin typeface="Trebuchet MS" panose="020B0603020202020204" pitchFamily="34" charset="0"/>
                <a:ea typeface="Times New Roman" panose="02020603050405020304" pitchFamily="18" charset="0"/>
              </a:rPr>
              <a:t>a </a:t>
            </a:r>
            <a:r>
              <a:rPr lang="en-US" sz="3200" dirty="0">
                <a:solidFill>
                  <a:schemeClr val="bg1"/>
                </a:solidFill>
                <a:effectLst/>
                <a:latin typeface="Trebuchet MS" panose="020B0603020202020204" pitchFamily="34" charset="0"/>
                <a:ea typeface="Times New Roman" panose="02020603050405020304" pitchFamily="18" charset="0"/>
              </a:rPr>
              <a:t>is the (</a:t>
            </a:r>
            <a:r>
              <a:rPr lang="en-US" sz="3200" i="1" dirty="0">
                <a:solidFill>
                  <a:schemeClr val="bg1"/>
                </a:solidFill>
                <a:effectLst/>
                <a:latin typeface="Trebuchet MS" panose="020B0603020202020204" pitchFamily="34" charset="0"/>
                <a:ea typeface="Times New Roman" panose="02020603050405020304" pitchFamily="18" charset="0"/>
              </a:rPr>
              <a:t>N</a:t>
            </a:r>
            <a:r>
              <a:rPr lang="en-US" sz="3200" dirty="0">
                <a:solidFill>
                  <a:schemeClr val="bg1"/>
                </a:solidFill>
                <a:effectLst/>
                <a:latin typeface="Trebuchet MS" panose="020B0603020202020204" pitchFamily="34" charset="0"/>
                <a:ea typeface="Times New Roman" panose="02020603050405020304" pitchFamily="18" charset="0"/>
              </a:rPr>
              <a:t>∙1) vector of</a:t>
            </a:r>
            <a:r>
              <a:rPr lang="en-US" sz="3200" spc="5" dirty="0">
                <a:solidFill>
                  <a:schemeClr val="bg1"/>
                </a:solidFill>
                <a:effectLst/>
                <a:latin typeface="Trebuchet MS" panose="020B0603020202020204" pitchFamily="34" charset="0"/>
                <a:ea typeface="Times New Roman" panose="02020603050405020304" pitchFamily="18" charset="0"/>
              </a:rPr>
              <a:t> </a:t>
            </a:r>
            <a:r>
              <a:rPr lang="en-US" sz="3200" dirty="0">
                <a:solidFill>
                  <a:schemeClr val="bg1"/>
                </a:solidFill>
                <a:effectLst/>
                <a:latin typeface="Trebuchet MS" panose="020B0603020202020204" pitchFamily="34" charset="0"/>
                <a:ea typeface="Times New Roman" panose="02020603050405020304" pitchFamily="18" charset="0"/>
              </a:rPr>
              <a:t>intercepts</a:t>
            </a:r>
            <a:r>
              <a:rPr lang="en-US" sz="3200" dirty="0" smtClean="0">
                <a:solidFill>
                  <a:schemeClr val="bg1"/>
                </a:solidFill>
                <a:effectLst/>
                <a:latin typeface="Trebuchet MS" panose="020B0603020202020204" pitchFamily="34" charset="0"/>
                <a:ea typeface="Times New Roman" panose="02020603050405020304" pitchFamily="18" charset="0"/>
              </a:rPr>
              <a:t>, </a:t>
            </a:r>
            <a:r>
              <a:rPr lang="en-GB" sz="3200" i="1" dirty="0">
                <a:solidFill>
                  <a:schemeClr val="bg1"/>
                </a:solidFill>
                <a:latin typeface="Trebuchet MS" panose="020B0603020202020204" pitchFamily="34" charset="0"/>
                <a:ea typeface="Calibri" panose="020F0502020204030204" pitchFamily="34" charset="0"/>
                <a:cs typeface="Times New Roman" panose="02020603050405020304" pitchFamily="18" charset="0"/>
              </a:rPr>
              <a:t>p </a:t>
            </a:r>
            <a:r>
              <a:rPr lang="en-GB" sz="3200" dirty="0">
                <a:solidFill>
                  <a:schemeClr val="bg1"/>
                </a:solidFill>
                <a:latin typeface="Trebuchet MS" panose="020B0603020202020204" pitchFamily="34" charset="0"/>
                <a:ea typeface="Calibri" panose="020F0502020204030204" pitchFamily="34" charset="0"/>
                <a:cs typeface="Times New Roman" panose="02020603050405020304" pitchFamily="18" charset="0"/>
              </a:rPr>
              <a:t>denotes the number of </a:t>
            </a:r>
            <a:r>
              <a:rPr lang="en-GB" sz="3200" dirty="0" smtClean="0">
                <a:solidFill>
                  <a:schemeClr val="bg1"/>
                </a:solidFill>
                <a:latin typeface="Trebuchet MS" panose="020B0603020202020204" pitchFamily="34" charset="0"/>
                <a:ea typeface="Calibri" panose="020F0502020204030204" pitchFamily="34" charset="0"/>
                <a:cs typeface="Times New Roman" panose="02020603050405020304" pitchFamily="18" charset="0"/>
              </a:rPr>
              <a:t>lags </a:t>
            </a:r>
            <a:r>
              <a:rPr lang="en-US" sz="3200" dirty="0" smtClean="0">
                <a:solidFill>
                  <a:schemeClr val="bg1"/>
                </a:solidFill>
                <a:effectLst/>
                <a:latin typeface="Trebuchet MS" panose="020B0603020202020204" pitchFamily="34" charset="0"/>
                <a:ea typeface="Times New Roman" panose="02020603050405020304" pitchFamily="18" charset="0"/>
              </a:rPr>
              <a:t>and </a:t>
            </a:r>
            <a:r>
              <a:rPr lang="en-US" sz="3200" dirty="0">
                <a:solidFill>
                  <a:schemeClr val="bg1"/>
                </a:solidFill>
                <a:effectLst/>
                <a:latin typeface="Trebuchet MS" panose="020B0603020202020204" pitchFamily="34" charset="0"/>
                <a:ea typeface="Times New Roman" panose="02020603050405020304" pitchFamily="18" charset="0"/>
              </a:rPr>
              <a:t>the </a:t>
            </a:r>
            <a:r>
              <a:rPr lang="en-US" sz="3200" b="1" i="1" dirty="0" err="1">
                <a:solidFill>
                  <a:schemeClr val="bg1"/>
                </a:solidFill>
                <a:effectLst/>
                <a:latin typeface="Trebuchet MS" panose="020B0603020202020204" pitchFamily="34" charset="0"/>
                <a:ea typeface="Times New Roman" panose="02020603050405020304" pitchFamily="18" charset="0"/>
              </a:rPr>
              <a:t>ε</a:t>
            </a:r>
            <a:r>
              <a:rPr lang="en-US" sz="3200" i="1" dirty="0" err="1">
                <a:solidFill>
                  <a:schemeClr val="bg1"/>
                </a:solidFill>
                <a:effectLst/>
                <a:latin typeface="Trebuchet MS" panose="020B0603020202020204" pitchFamily="34" charset="0"/>
                <a:ea typeface="Times New Roman" panose="02020603050405020304" pitchFamily="18" charset="0"/>
              </a:rPr>
              <a:t>t</a:t>
            </a:r>
            <a:r>
              <a:rPr lang="en-US" sz="3200" i="1" spc="5" dirty="0">
                <a:solidFill>
                  <a:schemeClr val="bg1"/>
                </a:solidFill>
                <a:effectLst/>
                <a:latin typeface="Trebuchet MS" panose="020B0603020202020204" pitchFamily="34" charset="0"/>
                <a:ea typeface="Times New Roman" panose="02020603050405020304" pitchFamily="18" charset="0"/>
              </a:rPr>
              <a:t> </a:t>
            </a:r>
            <a:r>
              <a:rPr lang="en-US" sz="3200" dirty="0">
                <a:solidFill>
                  <a:schemeClr val="bg1"/>
                </a:solidFill>
                <a:effectLst/>
                <a:latin typeface="Trebuchet MS" panose="020B0603020202020204" pitchFamily="34" charset="0"/>
                <a:ea typeface="Times New Roman" panose="02020603050405020304" pitchFamily="18" charset="0"/>
              </a:rPr>
              <a:t>is (</a:t>
            </a:r>
            <a:r>
              <a:rPr lang="en-US" sz="3200" i="1" dirty="0">
                <a:solidFill>
                  <a:schemeClr val="bg1"/>
                </a:solidFill>
                <a:effectLst/>
                <a:latin typeface="Trebuchet MS" panose="020B0603020202020204" pitchFamily="34" charset="0"/>
                <a:ea typeface="Times New Roman" panose="02020603050405020304" pitchFamily="18" charset="0"/>
              </a:rPr>
              <a:t>N</a:t>
            </a:r>
            <a:r>
              <a:rPr lang="en-US" sz="3200" dirty="0">
                <a:solidFill>
                  <a:schemeClr val="bg1"/>
                </a:solidFill>
                <a:effectLst/>
                <a:latin typeface="Trebuchet MS" panose="020B0603020202020204" pitchFamily="34" charset="0"/>
                <a:ea typeface="Times New Roman" panose="02020603050405020304" pitchFamily="18" charset="0"/>
              </a:rPr>
              <a:t>∙1) vector of white noise process.</a:t>
            </a:r>
          </a:p>
          <a:p>
            <a:endParaRPr lang="en-US" sz="3200" dirty="0">
              <a:solidFill>
                <a:schemeClr val="bg1"/>
              </a:solidFill>
              <a:latin typeface="Trebuchet MS" panose="020B0603020202020204" pitchFamily="34" charset="0"/>
              <a:ea typeface="Calibri" panose="020F0502020204030204" pitchFamily="34" charset="0"/>
              <a:cs typeface="Times New Roman" panose="02020603050405020304" pitchFamily="18" charset="0"/>
            </a:endParaRPr>
          </a:p>
          <a:p>
            <a:pPr marR="131445" algn="just">
              <a:lnSpc>
                <a:spcPct val="116000"/>
              </a:lnSpc>
              <a:spcBef>
                <a:spcPts val="900"/>
              </a:spcBef>
              <a:spcAft>
                <a:spcPts val="0"/>
              </a:spcAft>
            </a:pPr>
            <a:r>
              <a:rPr lang="en-US" sz="3200" i="1" dirty="0" err="1" smtClean="0">
                <a:solidFill>
                  <a:schemeClr val="bg1"/>
                </a:solidFill>
                <a:effectLst/>
                <a:latin typeface="Trebuchet MS" panose="020B0603020202020204" pitchFamily="34" charset="0"/>
                <a:ea typeface="Times New Roman" panose="02020603050405020304" pitchFamily="18" charset="0"/>
              </a:rPr>
              <a:t>Y</a:t>
            </a:r>
            <a:r>
              <a:rPr lang="en-US" sz="3200" i="1" baseline="-25000" dirty="0" err="1" smtClean="0">
                <a:solidFill>
                  <a:schemeClr val="bg1"/>
                </a:solidFill>
                <a:effectLst/>
                <a:latin typeface="Trebuchet MS" panose="020B0603020202020204" pitchFamily="34" charset="0"/>
                <a:ea typeface="Times New Roman" panose="02020603050405020304" pitchFamily="18" charset="0"/>
              </a:rPr>
              <a:t>i,t</a:t>
            </a:r>
            <a:r>
              <a:rPr lang="en-US" sz="3200" i="1" baseline="-25000" dirty="0">
                <a:solidFill>
                  <a:schemeClr val="bg1"/>
                </a:solidFill>
                <a:latin typeface="Trebuchet MS" panose="020B0603020202020204" pitchFamily="34" charset="0"/>
                <a:ea typeface="Times New Roman" panose="02020603050405020304" pitchFamily="18" charset="0"/>
              </a:rPr>
              <a:t>: </a:t>
            </a:r>
            <a:r>
              <a:rPr lang="en-GB" sz="3200" dirty="0" smtClean="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vector of </a:t>
            </a:r>
            <a:r>
              <a:rPr lang="en-US" sz="3200" dirty="0" smtClean="0">
                <a:solidFill>
                  <a:schemeClr val="bg1"/>
                </a:solidFill>
                <a:effectLst/>
                <a:latin typeface="Trebuchet MS" panose="020B0603020202020204" pitchFamily="34" charset="0"/>
                <a:ea typeface="Times New Roman" panose="02020603050405020304" pitchFamily="18" charset="0"/>
              </a:rPr>
              <a:t>macroeconomic </a:t>
            </a:r>
            <a:r>
              <a:rPr lang="en-US" sz="3200" dirty="0">
                <a:solidFill>
                  <a:schemeClr val="bg1"/>
                </a:solidFill>
                <a:effectLst/>
                <a:latin typeface="Trebuchet MS" panose="020B0603020202020204" pitchFamily="34" charset="0"/>
                <a:ea typeface="Times New Roman" panose="02020603050405020304" pitchFamily="18" charset="0"/>
              </a:rPr>
              <a:t>and financial </a:t>
            </a:r>
            <a:r>
              <a:rPr lang="en-US" sz="3200" dirty="0" smtClean="0">
                <a:solidFill>
                  <a:schemeClr val="bg1"/>
                </a:solidFill>
                <a:latin typeface="Trebuchet MS" panose="020B0603020202020204" pitchFamily="34" charset="0"/>
                <a:ea typeface="Times New Roman" panose="02020603050405020304" pitchFamily="18" charset="0"/>
              </a:rPr>
              <a:t>imbalances measures</a:t>
            </a:r>
            <a:r>
              <a:rPr lang="en-US" sz="3200" dirty="0">
                <a:solidFill>
                  <a:schemeClr val="bg1"/>
                </a:solidFill>
                <a:latin typeface="Trebuchet MS" panose="020B0603020202020204" pitchFamily="34" charset="0"/>
                <a:ea typeface="Times New Roman" panose="02020603050405020304" pitchFamily="18" charset="0"/>
              </a:rPr>
              <a:t>, </a:t>
            </a:r>
            <a:r>
              <a:rPr lang="en-US" sz="3200" dirty="0">
                <a:solidFill>
                  <a:schemeClr val="bg1"/>
                </a:solidFill>
                <a:effectLst/>
                <a:latin typeface="Trebuchet MS" panose="020B0603020202020204" pitchFamily="34" charset="0"/>
                <a:ea typeface="Times New Roman" panose="02020603050405020304" pitchFamily="18" charset="0"/>
              </a:rPr>
              <a:t>namely the economic output (</a:t>
            </a:r>
            <a:r>
              <a:rPr lang="en-US" sz="3200" i="1" dirty="0" err="1">
                <a:solidFill>
                  <a:schemeClr val="bg1"/>
                </a:solidFill>
                <a:effectLst/>
                <a:latin typeface="Trebuchet MS" panose="020B0603020202020204" pitchFamily="34" charset="0"/>
                <a:ea typeface="Times New Roman" panose="02020603050405020304" pitchFamily="18" charset="0"/>
              </a:rPr>
              <a:t>gdp</a:t>
            </a:r>
            <a:r>
              <a:rPr lang="en-US" sz="3200" dirty="0">
                <a:solidFill>
                  <a:schemeClr val="bg1"/>
                </a:solidFill>
                <a:effectLst/>
                <a:latin typeface="Trebuchet MS" panose="020B0603020202020204" pitchFamily="34" charset="0"/>
                <a:ea typeface="Times New Roman" panose="02020603050405020304" pitchFamily="18" charset="0"/>
              </a:rPr>
              <a:t>), inflation (</a:t>
            </a:r>
            <a:r>
              <a:rPr lang="en-US" sz="3200" i="1" dirty="0">
                <a:solidFill>
                  <a:schemeClr val="bg1"/>
                </a:solidFill>
                <a:effectLst/>
                <a:latin typeface="Trebuchet MS" panose="020B0603020202020204" pitchFamily="34" charset="0"/>
                <a:ea typeface="Times New Roman" panose="02020603050405020304" pitchFamily="18" charset="0"/>
              </a:rPr>
              <a:t>π</a:t>
            </a:r>
            <a:r>
              <a:rPr lang="en-US" sz="3200" dirty="0">
                <a:solidFill>
                  <a:schemeClr val="bg1"/>
                </a:solidFill>
                <a:effectLst/>
                <a:latin typeface="Trebuchet MS" panose="020B0603020202020204" pitchFamily="34" charset="0"/>
                <a:ea typeface="Times New Roman" panose="02020603050405020304" pitchFamily="18" charset="0"/>
              </a:rPr>
              <a:t>), a composite index of financial soundness (FSI) and an index capturing weather extreme conditions E</a:t>
            </a:r>
            <a:r>
              <a:rPr lang="en-US" sz="3200" baseline="30000" dirty="0">
                <a:solidFill>
                  <a:schemeClr val="bg1"/>
                </a:solidFill>
                <a:effectLst/>
                <a:latin typeface="Trebuchet MS" panose="020B0603020202020204" pitchFamily="34" charset="0"/>
                <a:ea typeface="Times New Roman" panose="02020603050405020304" pitchFamily="18" charset="0"/>
              </a:rPr>
              <a:t>3</a:t>
            </a:r>
            <a:r>
              <a:rPr lang="en-US" sz="3200" dirty="0">
                <a:solidFill>
                  <a:schemeClr val="bg1"/>
                </a:solidFill>
                <a:effectLst/>
                <a:latin typeface="Trebuchet MS" panose="020B0603020202020204" pitchFamily="34" charset="0"/>
                <a:ea typeface="Times New Roman" panose="02020603050405020304" pitchFamily="18" charset="0"/>
              </a:rPr>
              <a:t>CI (European Extreme Events Climate Index</a:t>
            </a:r>
            <a:r>
              <a:rPr lang="en-US" sz="3200" dirty="0" smtClean="0">
                <a:solidFill>
                  <a:schemeClr val="bg1"/>
                </a:solidFill>
                <a:effectLst/>
                <a:latin typeface="Trebuchet MS" panose="020B0603020202020204" pitchFamily="34" charset="0"/>
                <a:ea typeface="Times New Roman" panose="02020603050405020304" pitchFamily="18" charset="0"/>
              </a:rPr>
              <a:t>):</a:t>
            </a:r>
          </a:p>
          <a:p>
            <a:pPr marR="131445" algn="just">
              <a:lnSpc>
                <a:spcPct val="116000"/>
              </a:lnSpc>
              <a:spcBef>
                <a:spcPts val="900"/>
              </a:spcBef>
              <a:spcAft>
                <a:spcPts val="0"/>
              </a:spcAft>
            </a:pPr>
            <a:endParaRPr lang="en-GB" sz="2800" dirty="0">
              <a:solidFill>
                <a:schemeClr val="bg1"/>
              </a:solidFill>
              <a:effectLst/>
              <a:latin typeface="Trebuchet MS" panose="020B0603020202020204" pitchFamily="34" charset="0"/>
              <a:ea typeface="Times New Roman" panose="02020603050405020304" pitchFamily="18" charset="0"/>
            </a:endParaRPr>
          </a:p>
          <a:p>
            <a:r>
              <a:rPr lang="en-GB" sz="2800" i="1"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3200" i="1" dirty="0" err="1">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Y</a:t>
            </a:r>
            <a:r>
              <a:rPr lang="en-GB" sz="3200" i="1" baseline="-25000" dirty="0" err="1">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i,t</a:t>
            </a:r>
            <a:r>
              <a:rPr lang="en-GB" sz="3200" i="1" spc="-4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3200" i="1"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t>
            </a:r>
            <a:r>
              <a:rPr lang="en-GB" sz="3200" i="1" spc="-25"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3200" i="1"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t>
            </a:r>
            <a:r>
              <a:rPr lang="en-GB" sz="3200" i="1" dirty="0" err="1">
                <a:solidFill>
                  <a:schemeClr val="bg1"/>
                </a:solidFill>
                <a:latin typeface="Trebuchet MS" panose="020B0603020202020204" pitchFamily="34" charset="0"/>
                <a:ea typeface="Calibri" panose="020F0502020204030204" pitchFamily="34" charset="0"/>
                <a:cs typeface="Times New Roman" panose="02020603050405020304" pitchFamily="18" charset="0"/>
              </a:rPr>
              <a:t>gdp</a:t>
            </a:r>
            <a:r>
              <a:rPr lang="en-GB" sz="3200" i="1" baseline="-25000" dirty="0" err="1">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i,t</a:t>
            </a:r>
            <a:r>
              <a:rPr lang="en-GB" sz="3200" i="1"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t>
            </a:r>
            <a:r>
              <a:rPr lang="en-GB" sz="3200" i="1" spc="-1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3200" i="1"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π</a:t>
            </a:r>
            <a:r>
              <a:rPr lang="en-GB" sz="3200" i="1" baseline="-25000" dirty="0" err="1">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i,t</a:t>
            </a:r>
            <a:r>
              <a:rPr lang="en-GB" sz="3200" i="1"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t>
            </a:r>
            <a:r>
              <a:rPr lang="en-GB" sz="3200" i="1" spc="-1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3200" i="1" spc="-110" dirty="0" err="1">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FSI</a:t>
            </a:r>
            <a:r>
              <a:rPr lang="en-GB" sz="3200" i="1" spc="-10" baseline="-25000" dirty="0" err="1">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i,t</a:t>
            </a:r>
            <a:r>
              <a:rPr lang="en-GB" sz="3200" i="1"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 </a:t>
            </a:r>
            <a:r>
              <a:rPr lang="en-GB" sz="3200" i="1"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E</a:t>
            </a:r>
            <a:r>
              <a:rPr lang="en-GB" sz="3200" i="1" baseline="3000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3</a:t>
            </a:r>
            <a:r>
              <a:rPr lang="en-GB" sz="3200" i="1"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CI</a:t>
            </a:r>
            <a:r>
              <a:rPr lang="en-GB" sz="3200" i="1" spc="-10" dirty="0">
                <a:solidFill>
                  <a:schemeClr val="bg1"/>
                </a:solidFill>
                <a:effectLst/>
                <a:latin typeface="Trebuchet MS" panose="020B0603020202020204" pitchFamily="34" charset="0"/>
                <a:ea typeface="Calibri" panose="020F0502020204030204" pitchFamily="34" charset="0"/>
                <a:cs typeface="Times New Roman" panose="02020603050405020304" pitchFamily="18" charset="0"/>
              </a:rPr>
              <a:t>)'</a:t>
            </a:r>
            <a:endParaRPr lang="en-US" sz="2800" spc="30" dirty="0">
              <a:solidFill>
                <a:schemeClr val="bg1"/>
              </a:solidFill>
              <a:latin typeface="Trebuchet MS" panose="020B0603020202020204" pitchFamily="34" charset="0"/>
              <a:cs typeface="Trebuchet MS"/>
            </a:endParaRPr>
          </a:p>
        </p:txBody>
      </p:sp>
      <p:sp>
        <p:nvSpPr>
          <p:cNvPr id="15" name="object 15"/>
          <p:cNvSpPr/>
          <p:nvPr/>
        </p:nvSpPr>
        <p:spPr>
          <a:xfrm>
            <a:off x="14121716" y="875287"/>
            <a:ext cx="4048125" cy="95250"/>
          </a:xfrm>
          <a:custGeom>
            <a:avLst/>
            <a:gdLst/>
            <a:ahLst/>
            <a:cxnLst/>
            <a:rect l="l" t="t" r="r" b="b"/>
            <a:pathLst>
              <a:path w="4048125" h="95250">
                <a:moveTo>
                  <a:pt x="4048124" y="95249"/>
                </a:moveTo>
                <a:lnTo>
                  <a:pt x="0" y="95249"/>
                </a:lnTo>
                <a:lnTo>
                  <a:pt x="0" y="0"/>
                </a:lnTo>
                <a:lnTo>
                  <a:pt x="4048124" y="0"/>
                </a:lnTo>
                <a:lnTo>
                  <a:pt x="4048124" y="95249"/>
                </a:lnTo>
                <a:close/>
              </a:path>
            </a:pathLst>
          </a:custGeom>
          <a:solidFill>
            <a:srgbClr val="6FB0D9"/>
          </a:solidFill>
        </p:spPr>
        <p:txBody>
          <a:bodyPr wrap="square" lIns="0" tIns="0" rIns="0" bIns="0" rtlCol="0"/>
          <a:lstStyle/>
          <a:p>
            <a:endParaRPr/>
          </a:p>
        </p:txBody>
      </p:sp>
      <p:sp>
        <p:nvSpPr>
          <p:cNvPr id="3" name="Slide Number Placeholder 2">
            <a:extLst>
              <a:ext uri="{FF2B5EF4-FFF2-40B4-BE49-F238E27FC236}">
                <a16:creationId xmlns="" xmlns:a16="http://schemas.microsoft.com/office/drawing/2014/main" id="{CDF24F8D-557A-E967-1170-16201E99AD93}"/>
              </a:ext>
            </a:extLst>
          </p:cNvPr>
          <p:cNvSpPr>
            <a:spLocks noGrp="1"/>
          </p:cNvSpPr>
          <p:nvPr>
            <p:ph type="sldNum" sz="quarter" idx="7"/>
          </p:nvPr>
        </p:nvSpPr>
        <p:spPr/>
        <p:txBody>
          <a:bodyPr/>
          <a:lstStyle/>
          <a:p>
            <a:fld id="{B6F15528-21DE-4FAA-801E-634DDDAF4B2B}" type="slidenum">
              <a:rPr lang="en-GB" smtClean="0"/>
              <a:t>9</a:t>
            </a:fld>
            <a:endParaRPr lang="en-GB"/>
          </a:p>
        </p:txBody>
      </p:sp>
      <p:pic>
        <p:nvPicPr>
          <p:cNvPr id="16" name="Picture 15">
            <a:extLst>
              <a:ext uri="{FF2B5EF4-FFF2-40B4-BE49-F238E27FC236}">
                <a16:creationId xmlns="" xmlns:a16="http://schemas.microsoft.com/office/drawing/2014/main" id="{C8F4428F-CD1F-E124-6EA5-AC0CC42E6B04}"/>
              </a:ext>
            </a:extLst>
          </p:cNvPr>
          <p:cNvPicPr>
            <a:picLocks noChangeAspect="1"/>
          </p:cNvPicPr>
          <p:nvPr/>
        </p:nvPicPr>
        <p:blipFill>
          <a:blip r:embed="rId2"/>
          <a:stretch>
            <a:fillRect/>
          </a:stretch>
        </p:blipFill>
        <p:spPr>
          <a:xfrm rot="18929979">
            <a:off x="238327" y="1313495"/>
            <a:ext cx="1047348" cy="1050290"/>
          </a:xfrm>
          <a:prstGeom prst="rect">
            <a:avLst/>
          </a:prstGeom>
        </p:spPr>
      </p:pic>
      <p:pic>
        <p:nvPicPr>
          <p:cNvPr id="18" name="Picture 17">
            <a:extLst>
              <a:ext uri="{FF2B5EF4-FFF2-40B4-BE49-F238E27FC236}">
                <a16:creationId xmlns="" xmlns:a16="http://schemas.microsoft.com/office/drawing/2014/main" id="{9CC990D6-2095-9988-E6C1-932E82D586FB}"/>
              </a:ext>
            </a:extLst>
          </p:cNvPr>
          <p:cNvPicPr>
            <a:picLocks noChangeAspect="1"/>
          </p:cNvPicPr>
          <p:nvPr/>
        </p:nvPicPr>
        <p:blipFill>
          <a:blip r:embed="rId2"/>
          <a:stretch>
            <a:fillRect/>
          </a:stretch>
        </p:blipFill>
        <p:spPr>
          <a:xfrm rot="18929979">
            <a:off x="238327" y="7798363"/>
            <a:ext cx="1047348" cy="1050290"/>
          </a:xfrm>
          <a:prstGeom prst="rect">
            <a:avLst/>
          </a:prstGeom>
        </p:spPr>
      </p:pic>
    </p:spTree>
    <p:extLst>
      <p:ext uri="{BB962C8B-B14F-4D97-AF65-F5344CB8AC3E}">
        <p14:creationId xmlns:p14="http://schemas.microsoft.com/office/powerpoint/2010/main" val="36155189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11225</TotalTime>
  <Words>1279</Words>
  <Application>Microsoft Office PowerPoint</Application>
  <PresentationFormat>Custom</PresentationFormat>
  <Paragraphs>246</Paragraphs>
  <Slides>19</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SimSun</vt:lpstr>
      <vt:lpstr>Arial</vt:lpstr>
      <vt:lpstr>Calibri</vt:lpstr>
      <vt:lpstr>Georgia</vt:lpstr>
      <vt:lpstr>Symbol</vt:lpstr>
      <vt:lpstr>Times New Roman</vt:lpstr>
      <vt:lpstr>Trebuchet MS</vt:lpstr>
      <vt:lpstr>Office Theme</vt:lpstr>
      <vt:lpstr>PowerPoint Presentation</vt:lpstr>
      <vt:lpstr>Outline</vt:lpstr>
      <vt:lpstr>Introduction</vt:lpstr>
      <vt:lpstr>Research Objective</vt:lpstr>
      <vt:lpstr>What is Climate Change?</vt:lpstr>
      <vt:lpstr>Literature Review</vt:lpstr>
      <vt:lpstr>Literature Review</vt:lpstr>
      <vt:lpstr>Methodology &amp;  Data collection</vt:lpstr>
      <vt:lpstr>Methodology</vt:lpstr>
      <vt:lpstr>Methodology</vt:lpstr>
      <vt:lpstr>Methodology</vt:lpstr>
      <vt:lpstr>Estimated results</vt:lpstr>
      <vt:lpstr>Estimated results</vt:lpstr>
      <vt:lpstr>Estimated results </vt:lpstr>
      <vt:lpstr>Results summary</vt:lpstr>
      <vt:lpstr>Policy recommendations</vt:lpstr>
      <vt:lpstr>Challenges and Opportunities</vt:lpstr>
      <vt:lpstr> Final remarks</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Margerita Topalli</dc:creator>
  <cp:lastModifiedBy>Meri Papavangjeli</cp:lastModifiedBy>
  <cp:revision>244</cp:revision>
  <cp:lastPrinted>2023-12-04T17:07:22Z</cp:lastPrinted>
  <dcterms:created xsi:type="dcterms:W3CDTF">2023-09-12T09:56:37Z</dcterms:created>
  <dcterms:modified xsi:type="dcterms:W3CDTF">2023-12-05T07:28:25Z</dcterms:modified>
</cp:coreProperties>
</file>